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9" r:id="rId2"/>
    <p:sldId id="263" r:id="rId3"/>
    <p:sldId id="265" r:id="rId4"/>
    <p:sldId id="267" r:id="rId5"/>
    <p:sldId id="266" r:id="rId6"/>
    <p:sldId id="262" r:id="rId7"/>
    <p:sldId id="268" r:id="rId8"/>
    <p:sldId id="278" r:id="rId9"/>
    <p:sldId id="277" r:id="rId10"/>
    <p:sldId id="269" r:id="rId11"/>
    <p:sldId id="279" r:id="rId12"/>
    <p:sldId id="280" r:id="rId13"/>
    <p:sldId id="270" r:id="rId14"/>
    <p:sldId id="271" r:id="rId15"/>
    <p:sldId id="272" r:id="rId1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072551-06BD-4193-840C-E4762C155487}" type="datetimeFigureOut">
              <a:rPr lang="en-US" smtClean="0"/>
              <a:t>2/15/2021</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BFE522-3296-472D-ABE3-96AA9190DDBA}" type="slidenum">
              <a:rPr lang="en-US" smtClean="0"/>
              <a:t>‹#›</a:t>
            </a:fld>
            <a:endParaRPr lang="en-US"/>
          </a:p>
        </p:txBody>
      </p:sp>
    </p:spTree>
    <p:extLst>
      <p:ext uri="{BB962C8B-B14F-4D97-AF65-F5344CB8AC3E}">
        <p14:creationId xmlns:p14="http://schemas.microsoft.com/office/powerpoint/2010/main" val="3385073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678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5035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853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55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8d3b44f08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97765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419515fe0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419515fe0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5907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5457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146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4045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88F6460-895B-4035-B67A-E2FED986E81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a:extLst>
              <a:ext uri="{FF2B5EF4-FFF2-40B4-BE49-F238E27FC236}">
                <a16:creationId xmlns:a16="http://schemas.microsoft.com/office/drawing/2014/main" id="{8FB77B28-142D-40F1-958E-EFF3426932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4" name="Espace réservé de la date 3">
            <a:extLst>
              <a:ext uri="{FF2B5EF4-FFF2-40B4-BE49-F238E27FC236}">
                <a16:creationId xmlns:a16="http://schemas.microsoft.com/office/drawing/2014/main" id="{8911CC39-2172-4F30-BB96-AE412F81686A}"/>
              </a:ext>
            </a:extLst>
          </p:cNvPr>
          <p:cNvSpPr>
            <a:spLocks noGrp="1"/>
          </p:cNvSpPr>
          <p:nvPr>
            <p:ph type="dt" sz="half" idx="10"/>
          </p:nvPr>
        </p:nvSpPr>
        <p:spPr/>
        <p:txBody>
          <a:bodyPr/>
          <a:lstStyle/>
          <a:p>
            <a:fld id="{E855DC8A-8F8C-41F2-8637-B98BD3BA769B}" type="datetime1">
              <a:rPr lang="en-US" smtClean="0"/>
              <a:t>2/15/2021</a:t>
            </a:fld>
            <a:endParaRPr lang="en-US"/>
          </a:p>
        </p:txBody>
      </p:sp>
      <p:sp>
        <p:nvSpPr>
          <p:cNvPr id="5" name="Espace réservé du pied de page 4">
            <a:extLst>
              <a:ext uri="{FF2B5EF4-FFF2-40B4-BE49-F238E27FC236}">
                <a16:creationId xmlns:a16="http://schemas.microsoft.com/office/drawing/2014/main" id="{53D7C08F-1C47-4F31-89CE-AF7290AB0D47}"/>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98D2E1EF-7872-4F86-9E7B-98FF793B22B9}"/>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1947323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017CFE-087A-4781-B90E-F5549B9CAEDB}"/>
              </a:ext>
            </a:extLst>
          </p:cNvPr>
          <p:cNvSpPr>
            <a:spLocks noGrp="1"/>
          </p:cNvSpPr>
          <p:nvPr>
            <p:ph type="title"/>
          </p:nvPr>
        </p:nvSpPr>
        <p:spPr/>
        <p:txBody>
          <a:bodyPr/>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83B54176-09BD-43DF-B987-B13562870547}"/>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DCBFECCF-0BF3-4A6F-9EA0-8FCC831A5332}"/>
              </a:ext>
            </a:extLst>
          </p:cNvPr>
          <p:cNvSpPr>
            <a:spLocks noGrp="1"/>
          </p:cNvSpPr>
          <p:nvPr>
            <p:ph type="dt" sz="half" idx="10"/>
          </p:nvPr>
        </p:nvSpPr>
        <p:spPr/>
        <p:txBody>
          <a:bodyPr/>
          <a:lstStyle/>
          <a:p>
            <a:fld id="{334ED94C-6F08-41D6-8513-21203FDB7B87}" type="datetime1">
              <a:rPr lang="en-US" smtClean="0"/>
              <a:t>2/15/2021</a:t>
            </a:fld>
            <a:endParaRPr lang="en-US"/>
          </a:p>
        </p:txBody>
      </p:sp>
      <p:sp>
        <p:nvSpPr>
          <p:cNvPr id="5" name="Espace réservé du pied de page 4">
            <a:extLst>
              <a:ext uri="{FF2B5EF4-FFF2-40B4-BE49-F238E27FC236}">
                <a16:creationId xmlns:a16="http://schemas.microsoft.com/office/drawing/2014/main" id="{B71D0D48-0FF6-493B-B23E-ACCB46440D97}"/>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9F7C8B1C-A987-498E-AE01-F58BC66574A8}"/>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629308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5DFC0344-F387-4BC5-996E-EEA7583BF2D2}"/>
              </a:ext>
            </a:extLst>
          </p:cNvPr>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475C0EEC-C8EB-4E17-B6D0-95D32B5554F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BCA4387D-361D-4502-89B9-509AFA6098CD}"/>
              </a:ext>
            </a:extLst>
          </p:cNvPr>
          <p:cNvSpPr>
            <a:spLocks noGrp="1"/>
          </p:cNvSpPr>
          <p:nvPr>
            <p:ph type="dt" sz="half" idx="10"/>
          </p:nvPr>
        </p:nvSpPr>
        <p:spPr/>
        <p:txBody>
          <a:bodyPr/>
          <a:lstStyle/>
          <a:p>
            <a:fld id="{CC016ED7-D605-4F35-9CEF-95A3B60C7C2C}" type="datetime1">
              <a:rPr lang="en-US" smtClean="0"/>
              <a:t>2/15/2021</a:t>
            </a:fld>
            <a:endParaRPr lang="en-US"/>
          </a:p>
        </p:txBody>
      </p:sp>
      <p:sp>
        <p:nvSpPr>
          <p:cNvPr id="5" name="Espace réservé du pied de page 4">
            <a:extLst>
              <a:ext uri="{FF2B5EF4-FFF2-40B4-BE49-F238E27FC236}">
                <a16:creationId xmlns:a16="http://schemas.microsoft.com/office/drawing/2014/main" id="{ACCE726E-2918-4B39-A534-70E170D228CF}"/>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82D3876B-4FD8-4D27-BF37-D7FFCB1F43FB}"/>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3456190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 photo">
  <p:cSld name="Text + photo">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2134311" y="1313637"/>
            <a:ext cx="3564800" cy="2738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667"/>
            </a:lvl1pPr>
            <a:lvl2pPr lvl="1" algn="r" rtl="0">
              <a:spcBef>
                <a:spcPts val="0"/>
              </a:spcBef>
              <a:spcAft>
                <a:spcPts val="0"/>
              </a:spcAft>
              <a:buClr>
                <a:schemeClr val="accent6"/>
              </a:buClr>
              <a:buSzPts val="2000"/>
              <a:buNone/>
              <a:defRPr sz="2667">
                <a:solidFill>
                  <a:schemeClr val="accent6"/>
                </a:solidFill>
              </a:defRPr>
            </a:lvl2pPr>
            <a:lvl3pPr lvl="2" algn="r" rtl="0">
              <a:spcBef>
                <a:spcPts val="0"/>
              </a:spcBef>
              <a:spcAft>
                <a:spcPts val="0"/>
              </a:spcAft>
              <a:buClr>
                <a:schemeClr val="accent6"/>
              </a:buClr>
              <a:buSzPts val="2000"/>
              <a:buNone/>
              <a:defRPr sz="2667">
                <a:solidFill>
                  <a:schemeClr val="accent6"/>
                </a:solidFill>
              </a:defRPr>
            </a:lvl3pPr>
            <a:lvl4pPr lvl="3" algn="r" rtl="0">
              <a:spcBef>
                <a:spcPts val="0"/>
              </a:spcBef>
              <a:spcAft>
                <a:spcPts val="0"/>
              </a:spcAft>
              <a:buClr>
                <a:schemeClr val="accent6"/>
              </a:buClr>
              <a:buSzPts val="2000"/>
              <a:buNone/>
              <a:defRPr sz="2667">
                <a:solidFill>
                  <a:schemeClr val="accent6"/>
                </a:solidFill>
              </a:defRPr>
            </a:lvl4pPr>
            <a:lvl5pPr lvl="4" algn="r" rtl="0">
              <a:spcBef>
                <a:spcPts val="0"/>
              </a:spcBef>
              <a:spcAft>
                <a:spcPts val="0"/>
              </a:spcAft>
              <a:buClr>
                <a:schemeClr val="accent6"/>
              </a:buClr>
              <a:buSzPts val="2000"/>
              <a:buNone/>
              <a:defRPr sz="2667">
                <a:solidFill>
                  <a:schemeClr val="accent6"/>
                </a:solidFill>
              </a:defRPr>
            </a:lvl5pPr>
            <a:lvl6pPr lvl="5" algn="r" rtl="0">
              <a:spcBef>
                <a:spcPts val="0"/>
              </a:spcBef>
              <a:spcAft>
                <a:spcPts val="0"/>
              </a:spcAft>
              <a:buClr>
                <a:schemeClr val="accent6"/>
              </a:buClr>
              <a:buSzPts val="2000"/>
              <a:buNone/>
              <a:defRPr sz="2667">
                <a:solidFill>
                  <a:schemeClr val="accent6"/>
                </a:solidFill>
              </a:defRPr>
            </a:lvl6pPr>
            <a:lvl7pPr lvl="6" algn="r" rtl="0">
              <a:spcBef>
                <a:spcPts val="0"/>
              </a:spcBef>
              <a:spcAft>
                <a:spcPts val="0"/>
              </a:spcAft>
              <a:buClr>
                <a:schemeClr val="accent6"/>
              </a:buClr>
              <a:buSzPts val="2000"/>
              <a:buNone/>
              <a:defRPr sz="2667">
                <a:solidFill>
                  <a:schemeClr val="accent6"/>
                </a:solidFill>
              </a:defRPr>
            </a:lvl7pPr>
            <a:lvl8pPr lvl="7" algn="r" rtl="0">
              <a:spcBef>
                <a:spcPts val="0"/>
              </a:spcBef>
              <a:spcAft>
                <a:spcPts val="0"/>
              </a:spcAft>
              <a:buClr>
                <a:schemeClr val="accent6"/>
              </a:buClr>
              <a:buSzPts val="2000"/>
              <a:buNone/>
              <a:defRPr sz="2667">
                <a:solidFill>
                  <a:schemeClr val="accent6"/>
                </a:solidFill>
              </a:defRPr>
            </a:lvl8pPr>
            <a:lvl9pPr lvl="8" algn="r" rtl="0">
              <a:spcBef>
                <a:spcPts val="0"/>
              </a:spcBef>
              <a:spcAft>
                <a:spcPts val="0"/>
              </a:spcAft>
              <a:buClr>
                <a:schemeClr val="accent6"/>
              </a:buClr>
              <a:buSzPts val="2000"/>
              <a:buNone/>
              <a:defRPr sz="2667">
                <a:solidFill>
                  <a:schemeClr val="accent6"/>
                </a:solidFill>
              </a:defRPr>
            </a:lvl9pPr>
          </a:lstStyle>
          <a:p>
            <a:endParaRPr/>
          </a:p>
        </p:txBody>
      </p:sp>
      <p:sp>
        <p:nvSpPr>
          <p:cNvPr id="46" name="Google Shape;46;p8"/>
          <p:cNvSpPr txBox="1">
            <a:spLocks noGrp="1"/>
          </p:cNvSpPr>
          <p:nvPr>
            <p:ph type="subTitle" idx="1"/>
          </p:nvPr>
        </p:nvSpPr>
        <p:spPr>
          <a:xfrm>
            <a:off x="1572311" y="4077900"/>
            <a:ext cx="4126800" cy="23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6"/>
              </a:buClr>
              <a:buSzPts val="1100"/>
              <a:buNone/>
              <a:defRPr sz="1467">
                <a:solidFill>
                  <a:schemeClr val="accent6"/>
                </a:solidFill>
              </a:defRPr>
            </a:lvl1pPr>
            <a:lvl2pPr lvl="1" algn="r" rtl="0">
              <a:lnSpc>
                <a:spcPct val="100000"/>
              </a:lnSpc>
              <a:spcBef>
                <a:spcPts val="0"/>
              </a:spcBef>
              <a:spcAft>
                <a:spcPts val="0"/>
              </a:spcAft>
              <a:buSzPts val="1100"/>
              <a:buNone/>
              <a:defRPr sz="1467"/>
            </a:lvl2pPr>
            <a:lvl3pPr lvl="2" algn="r" rtl="0">
              <a:lnSpc>
                <a:spcPct val="100000"/>
              </a:lnSpc>
              <a:spcBef>
                <a:spcPts val="0"/>
              </a:spcBef>
              <a:spcAft>
                <a:spcPts val="0"/>
              </a:spcAft>
              <a:buSzPts val="1100"/>
              <a:buNone/>
              <a:defRPr sz="1467"/>
            </a:lvl3pPr>
            <a:lvl4pPr lvl="3" algn="r" rtl="0">
              <a:lnSpc>
                <a:spcPct val="100000"/>
              </a:lnSpc>
              <a:spcBef>
                <a:spcPts val="0"/>
              </a:spcBef>
              <a:spcAft>
                <a:spcPts val="0"/>
              </a:spcAft>
              <a:buSzPts val="1100"/>
              <a:buNone/>
              <a:defRPr sz="1467"/>
            </a:lvl4pPr>
            <a:lvl5pPr lvl="4" algn="r" rtl="0">
              <a:lnSpc>
                <a:spcPct val="100000"/>
              </a:lnSpc>
              <a:spcBef>
                <a:spcPts val="0"/>
              </a:spcBef>
              <a:spcAft>
                <a:spcPts val="0"/>
              </a:spcAft>
              <a:buSzPts val="1100"/>
              <a:buNone/>
              <a:defRPr sz="1467"/>
            </a:lvl5pPr>
            <a:lvl6pPr lvl="5" algn="r" rtl="0">
              <a:lnSpc>
                <a:spcPct val="100000"/>
              </a:lnSpc>
              <a:spcBef>
                <a:spcPts val="0"/>
              </a:spcBef>
              <a:spcAft>
                <a:spcPts val="0"/>
              </a:spcAft>
              <a:buSzPts val="1100"/>
              <a:buNone/>
              <a:defRPr sz="1467"/>
            </a:lvl6pPr>
            <a:lvl7pPr lvl="6" algn="r" rtl="0">
              <a:lnSpc>
                <a:spcPct val="100000"/>
              </a:lnSpc>
              <a:spcBef>
                <a:spcPts val="0"/>
              </a:spcBef>
              <a:spcAft>
                <a:spcPts val="0"/>
              </a:spcAft>
              <a:buSzPts val="1100"/>
              <a:buNone/>
              <a:defRPr sz="1467"/>
            </a:lvl7pPr>
            <a:lvl8pPr lvl="7" algn="r" rtl="0">
              <a:lnSpc>
                <a:spcPct val="100000"/>
              </a:lnSpc>
              <a:spcBef>
                <a:spcPts val="0"/>
              </a:spcBef>
              <a:spcAft>
                <a:spcPts val="0"/>
              </a:spcAft>
              <a:buSzPts val="1100"/>
              <a:buNone/>
              <a:defRPr sz="1467"/>
            </a:lvl8pPr>
            <a:lvl9pPr lvl="8" algn="r" rtl="0">
              <a:lnSpc>
                <a:spcPct val="100000"/>
              </a:lnSpc>
              <a:spcBef>
                <a:spcPts val="0"/>
              </a:spcBef>
              <a:spcAft>
                <a:spcPts val="0"/>
              </a:spcAft>
              <a:buSzPts val="1100"/>
              <a:buNone/>
              <a:defRPr sz="1467"/>
            </a:lvl9pPr>
          </a:lstStyle>
          <a:p>
            <a:endParaRPr/>
          </a:p>
        </p:txBody>
      </p:sp>
      <p:sp>
        <p:nvSpPr>
          <p:cNvPr id="47" name="Google Shape;47;p8"/>
          <p:cNvSpPr txBox="1">
            <a:spLocks noGrp="1"/>
          </p:cNvSpPr>
          <p:nvPr>
            <p:ph type="ctrTitle" idx="2"/>
          </p:nvPr>
        </p:nvSpPr>
        <p:spPr>
          <a:xfrm>
            <a:off x="2576120" y="470467"/>
            <a:ext cx="6952400" cy="126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algn="r" rtl="0">
              <a:spcBef>
                <a:spcPts val="0"/>
              </a:spcBef>
              <a:spcAft>
                <a:spcPts val="0"/>
              </a:spcAft>
              <a:buSzPts val="2400"/>
              <a:buNone/>
              <a:defRPr sz="3200"/>
            </a:lvl2pPr>
            <a:lvl3pPr lvl="2" algn="r" rtl="0">
              <a:spcBef>
                <a:spcPts val="0"/>
              </a:spcBef>
              <a:spcAft>
                <a:spcPts val="0"/>
              </a:spcAft>
              <a:buSzPts val="2400"/>
              <a:buNone/>
              <a:defRPr sz="3200"/>
            </a:lvl3pPr>
            <a:lvl4pPr lvl="3" algn="r" rtl="0">
              <a:spcBef>
                <a:spcPts val="0"/>
              </a:spcBef>
              <a:spcAft>
                <a:spcPts val="0"/>
              </a:spcAft>
              <a:buSzPts val="2400"/>
              <a:buNone/>
              <a:defRPr sz="3200"/>
            </a:lvl4pPr>
            <a:lvl5pPr lvl="4" algn="r" rtl="0">
              <a:spcBef>
                <a:spcPts val="0"/>
              </a:spcBef>
              <a:spcAft>
                <a:spcPts val="0"/>
              </a:spcAft>
              <a:buSzPts val="2400"/>
              <a:buNone/>
              <a:defRPr sz="3200"/>
            </a:lvl5pPr>
            <a:lvl6pPr lvl="5" algn="r" rtl="0">
              <a:spcBef>
                <a:spcPts val="0"/>
              </a:spcBef>
              <a:spcAft>
                <a:spcPts val="0"/>
              </a:spcAft>
              <a:buSzPts val="2400"/>
              <a:buNone/>
              <a:defRPr sz="3200"/>
            </a:lvl6pPr>
            <a:lvl7pPr lvl="6" algn="r" rtl="0">
              <a:spcBef>
                <a:spcPts val="0"/>
              </a:spcBef>
              <a:spcAft>
                <a:spcPts val="0"/>
              </a:spcAft>
              <a:buSzPts val="2400"/>
              <a:buNone/>
              <a:defRPr sz="3200"/>
            </a:lvl7pPr>
            <a:lvl8pPr lvl="7" algn="r" rtl="0">
              <a:spcBef>
                <a:spcPts val="0"/>
              </a:spcBef>
              <a:spcAft>
                <a:spcPts val="0"/>
              </a:spcAft>
              <a:buSzPts val="2400"/>
              <a:buNone/>
              <a:defRPr sz="3200"/>
            </a:lvl8pPr>
            <a:lvl9pPr lvl="8" algn="r" rtl="0">
              <a:spcBef>
                <a:spcPts val="0"/>
              </a:spcBef>
              <a:spcAft>
                <a:spcPts val="0"/>
              </a:spcAft>
              <a:buSzPts val="2400"/>
              <a:buNone/>
              <a:defRPr sz="3200"/>
            </a:lvl9pPr>
          </a:lstStyle>
          <a:p>
            <a:endParaRPr/>
          </a:p>
        </p:txBody>
      </p:sp>
    </p:spTree>
    <p:extLst>
      <p:ext uri="{BB962C8B-B14F-4D97-AF65-F5344CB8AC3E}">
        <p14:creationId xmlns:p14="http://schemas.microsoft.com/office/powerpoint/2010/main" val="4016051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p:cSld name="Three Columns">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a:off x="2619801" y="470467"/>
            <a:ext cx="6952400" cy="126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algn="r" rtl="0">
              <a:spcBef>
                <a:spcPts val="0"/>
              </a:spcBef>
              <a:spcAft>
                <a:spcPts val="0"/>
              </a:spcAft>
              <a:buSzPts val="2400"/>
              <a:buNone/>
              <a:defRPr sz="3200"/>
            </a:lvl2pPr>
            <a:lvl3pPr lvl="2" algn="r" rtl="0">
              <a:spcBef>
                <a:spcPts val="0"/>
              </a:spcBef>
              <a:spcAft>
                <a:spcPts val="0"/>
              </a:spcAft>
              <a:buSzPts val="2400"/>
              <a:buNone/>
              <a:defRPr sz="3200"/>
            </a:lvl3pPr>
            <a:lvl4pPr lvl="3" algn="r" rtl="0">
              <a:spcBef>
                <a:spcPts val="0"/>
              </a:spcBef>
              <a:spcAft>
                <a:spcPts val="0"/>
              </a:spcAft>
              <a:buSzPts val="2400"/>
              <a:buNone/>
              <a:defRPr sz="3200"/>
            </a:lvl4pPr>
            <a:lvl5pPr lvl="4" algn="r" rtl="0">
              <a:spcBef>
                <a:spcPts val="0"/>
              </a:spcBef>
              <a:spcAft>
                <a:spcPts val="0"/>
              </a:spcAft>
              <a:buSzPts val="2400"/>
              <a:buNone/>
              <a:defRPr sz="3200"/>
            </a:lvl5pPr>
            <a:lvl6pPr lvl="5" algn="r" rtl="0">
              <a:spcBef>
                <a:spcPts val="0"/>
              </a:spcBef>
              <a:spcAft>
                <a:spcPts val="0"/>
              </a:spcAft>
              <a:buSzPts val="2400"/>
              <a:buNone/>
              <a:defRPr sz="3200"/>
            </a:lvl6pPr>
            <a:lvl7pPr lvl="6" algn="r" rtl="0">
              <a:spcBef>
                <a:spcPts val="0"/>
              </a:spcBef>
              <a:spcAft>
                <a:spcPts val="0"/>
              </a:spcAft>
              <a:buSzPts val="2400"/>
              <a:buNone/>
              <a:defRPr sz="3200"/>
            </a:lvl7pPr>
            <a:lvl8pPr lvl="7" algn="r" rtl="0">
              <a:spcBef>
                <a:spcPts val="0"/>
              </a:spcBef>
              <a:spcAft>
                <a:spcPts val="0"/>
              </a:spcAft>
              <a:buSzPts val="2400"/>
              <a:buNone/>
              <a:defRPr sz="3200"/>
            </a:lvl8pPr>
            <a:lvl9pPr lvl="8" algn="r" rtl="0">
              <a:spcBef>
                <a:spcPts val="0"/>
              </a:spcBef>
              <a:spcAft>
                <a:spcPts val="0"/>
              </a:spcAft>
              <a:buSzPts val="2400"/>
              <a:buNone/>
              <a:defRPr sz="3200"/>
            </a:lvl9pPr>
          </a:lstStyle>
          <a:p>
            <a:endParaRPr/>
          </a:p>
        </p:txBody>
      </p:sp>
      <p:sp>
        <p:nvSpPr>
          <p:cNvPr id="58" name="Google Shape;58;p10"/>
          <p:cNvSpPr txBox="1">
            <a:spLocks noGrp="1"/>
          </p:cNvSpPr>
          <p:nvPr>
            <p:ph type="ctrTitle" idx="2"/>
          </p:nvPr>
        </p:nvSpPr>
        <p:spPr>
          <a:xfrm>
            <a:off x="748800" y="3739617"/>
            <a:ext cx="3564800" cy="57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lvl1pPr>
            <a:lvl2pPr lvl="1" rtl="0">
              <a:spcBef>
                <a:spcPts val="0"/>
              </a:spcBef>
              <a:spcAft>
                <a:spcPts val="0"/>
              </a:spcAft>
              <a:buClr>
                <a:schemeClr val="accent6"/>
              </a:buClr>
              <a:buSzPts val="1800"/>
              <a:buNone/>
              <a:defRPr sz="2400">
                <a:solidFill>
                  <a:schemeClr val="accent6"/>
                </a:solidFill>
              </a:defRPr>
            </a:lvl2pPr>
            <a:lvl3pPr lvl="2" rtl="0">
              <a:spcBef>
                <a:spcPts val="0"/>
              </a:spcBef>
              <a:spcAft>
                <a:spcPts val="0"/>
              </a:spcAft>
              <a:buClr>
                <a:schemeClr val="accent6"/>
              </a:buClr>
              <a:buSzPts val="1800"/>
              <a:buNone/>
              <a:defRPr sz="2400">
                <a:solidFill>
                  <a:schemeClr val="accent6"/>
                </a:solidFill>
              </a:defRPr>
            </a:lvl3pPr>
            <a:lvl4pPr lvl="3" rtl="0">
              <a:spcBef>
                <a:spcPts val="0"/>
              </a:spcBef>
              <a:spcAft>
                <a:spcPts val="0"/>
              </a:spcAft>
              <a:buClr>
                <a:schemeClr val="accent6"/>
              </a:buClr>
              <a:buSzPts val="1800"/>
              <a:buNone/>
              <a:defRPr sz="2400">
                <a:solidFill>
                  <a:schemeClr val="accent6"/>
                </a:solidFill>
              </a:defRPr>
            </a:lvl4pPr>
            <a:lvl5pPr lvl="4" rtl="0">
              <a:spcBef>
                <a:spcPts val="0"/>
              </a:spcBef>
              <a:spcAft>
                <a:spcPts val="0"/>
              </a:spcAft>
              <a:buClr>
                <a:schemeClr val="accent6"/>
              </a:buClr>
              <a:buSzPts val="1800"/>
              <a:buNone/>
              <a:defRPr sz="2400">
                <a:solidFill>
                  <a:schemeClr val="accent6"/>
                </a:solidFill>
              </a:defRPr>
            </a:lvl5pPr>
            <a:lvl6pPr lvl="5" rtl="0">
              <a:spcBef>
                <a:spcPts val="0"/>
              </a:spcBef>
              <a:spcAft>
                <a:spcPts val="0"/>
              </a:spcAft>
              <a:buClr>
                <a:schemeClr val="accent6"/>
              </a:buClr>
              <a:buSzPts val="1800"/>
              <a:buNone/>
              <a:defRPr sz="2400">
                <a:solidFill>
                  <a:schemeClr val="accent6"/>
                </a:solidFill>
              </a:defRPr>
            </a:lvl6pPr>
            <a:lvl7pPr lvl="6" rtl="0">
              <a:spcBef>
                <a:spcPts val="0"/>
              </a:spcBef>
              <a:spcAft>
                <a:spcPts val="0"/>
              </a:spcAft>
              <a:buClr>
                <a:schemeClr val="accent6"/>
              </a:buClr>
              <a:buSzPts val="1800"/>
              <a:buNone/>
              <a:defRPr sz="2400">
                <a:solidFill>
                  <a:schemeClr val="accent6"/>
                </a:solidFill>
              </a:defRPr>
            </a:lvl7pPr>
            <a:lvl8pPr lvl="7" rtl="0">
              <a:spcBef>
                <a:spcPts val="0"/>
              </a:spcBef>
              <a:spcAft>
                <a:spcPts val="0"/>
              </a:spcAft>
              <a:buClr>
                <a:schemeClr val="accent6"/>
              </a:buClr>
              <a:buSzPts val="1800"/>
              <a:buNone/>
              <a:defRPr sz="2400">
                <a:solidFill>
                  <a:schemeClr val="accent6"/>
                </a:solidFill>
              </a:defRPr>
            </a:lvl8pPr>
            <a:lvl9pPr lvl="8" rtl="0">
              <a:spcBef>
                <a:spcPts val="0"/>
              </a:spcBef>
              <a:spcAft>
                <a:spcPts val="0"/>
              </a:spcAft>
              <a:buClr>
                <a:schemeClr val="accent6"/>
              </a:buClr>
              <a:buSzPts val="1800"/>
              <a:buNone/>
              <a:defRPr sz="2400">
                <a:solidFill>
                  <a:schemeClr val="accent6"/>
                </a:solidFill>
              </a:defRPr>
            </a:lvl9pPr>
          </a:lstStyle>
          <a:p>
            <a:endParaRPr/>
          </a:p>
        </p:txBody>
      </p:sp>
      <p:sp>
        <p:nvSpPr>
          <p:cNvPr id="59" name="Google Shape;59;p10"/>
          <p:cNvSpPr txBox="1">
            <a:spLocks noGrp="1"/>
          </p:cNvSpPr>
          <p:nvPr>
            <p:ph type="subTitle" idx="1"/>
          </p:nvPr>
        </p:nvSpPr>
        <p:spPr>
          <a:xfrm>
            <a:off x="1163267" y="4120633"/>
            <a:ext cx="2736000" cy="133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467">
                <a:solidFill>
                  <a:schemeClr val="accent6"/>
                </a:solidFill>
              </a:defRPr>
            </a:lvl1pPr>
            <a:lvl2pPr lvl="1" rtl="0">
              <a:lnSpc>
                <a:spcPct val="100000"/>
              </a:lnSpc>
              <a:spcBef>
                <a:spcPts val="0"/>
              </a:spcBef>
              <a:spcAft>
                <a:spcPts val="0"/>
              </a:spcAft>
              <a:buSzPts val="1100"/>
              <a:buNone/>
              <a:defRPr sz="1467"/>
            </a:lvl2pPr>
            <a:lvl3pPr lvl="2" rtl="0">
              <a:lnSpc>
                <a:spcPct val="100000"/>
              </a:lnSpc>
              <a:spcBef>
                <a:spcPts val="0"/>
              </a:spcBef>
              <a:spcAft>
                <a:spcPts val="0"/>
              </a:spcAft>
              <a:buSzPts val="1100"/>
              <a:buNone/>
              <a:defRPr sz="1467"/>
            </a:lvl3pPr>
            <a:lvl4pPr lvl="3" rtl="0">
              <a:lnSpc>
                <a:spcPct val="100000"/>
              </a:lnSpc>
              <a:spcBef>
                <a:spcPts val="0"/>
              </a:spcBef>
              <a:spcAft>
                <a:spcPts val="0"/>
              </a:spcAft>
              <a:buSzPts val="1100"/>
              <a:buNone/>
              <a:defRPr sz="1467"/>
            </a:lvl4pPr>
            <a:lvl5pPr lvl="4" rtl="0">
              <a:lnSpc>
                <a:spcPct val="100000"/>
              </a:lnSpc>
              <a:spcBef>
                <a:spcPts val="0"/>
              </a:spcBef>
              <a:spcAft>
                <a:spcPts val="0"/>
              </a:spcAft>
              <a:buSzPts val="1100"/>
              <a:buNone/>
              <a:defRPr sz="1467"/>
            </a:lvl5pPr>
            <a:lvl6pPr lvl="5" rtl="0">
              <a:lnSpc>
                <a:spcPct val="100000"/>
              </a:lnSpc>
              <a:spcBef>
                <a:spcPts val="0"/>
              </a:spcBef>
              <a:spcAft>
                <a:spcPts val="0"/>
              </a:spcAft>
              <a:buSzPts val="1100"/>
              <a:buNone/>
              <a:defRPr sz="1467"/>
            </a:lvl6pPr>
            <a:lvl7pPr lvl="6" rtl="0">
              <a:lnSpc>
                <a:spcPct val="100000"/>
              </a:lnSpc>
              <a:spcBef>
                <a:spcPts val="0"/>
              </a:spcBef>
              <a:spcAft>
                <a:spcPts val="0"/>
              </a:spcAft>
              <a:buSzPts val="1100"/>
              <a:buNone/>
              <a:defRPr sz="1467"/>
            </a:lvl7pPr>
            <a:lvl8pPr lvl="7" rtl="0">
              <a:lnSpc>
                <a:spcPct val="100000"/>
              </a:lnSpc>
              <a:spcBef>
                <a:spcPts val="0"/>
              </a:spcBef>
              <a:spcAft>
                <a:spcPts val="0"/>
              </a:spcAft>
              <a:buSzPts val="1100"/>
              <a:buNone/>
              <a:defRPr sz="1467"/>
            </a:lvl8pPr>
            <a:lvl9pPr lvl="8" rtl="0">
              <a:lnSpc>
                <a:spcPct val="100000"/>
              </a:lnSpc>
              <a:spcBef>
                <a:spcPts val="0"/>
              </a:spcBef>
              <a:spcAft>
                <a:spcPts val="0"/>
              </a:spcAft>
              <a:buSzPts val="1100"/>
              <a:buNone/>
              <a:defRPr sz="1467"/>
            </a:lvl9pPr>
          </a:lstStyle>
          <a:p>
            <a:endParaRPr/>
          </a:p>
        </p:txBody>
      </p:sp>
      <p:sp>
        <p:nvSpPr>
          <p:cNvPr id="60" name="Google Shape;60;p10"/>
          <p:cNvSpPr txBox="1">
            <a:spLocks noGrp="1"/>
          </p:cNvSpPr>
          <p:nvPr>
            <p:ph type="ctrTitle" idx="3"/>
          </p:nvPr>
        </p:nvSpPr>
        <p:spPr>
          <a:xfrm>
            <a:off x="4313600" y="3739617"/>
            <a:ext cx="3564800" cy="57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lvl1pPr>
            <a:lvl2pPr lvl="1" rtl="0">
              <a:spcBef>
                <a:spcPts val="0"/>
              </a:spcBef>
              <a:spcAft>
                <a:spcPts val="0"/>
              </a:spcAft>
              <a:buClr>
                <a:schemeClr val="accent6"/>
              </a:buClr>
              <a:buSzPts val="1800"/>
              <a:buNone/>
              <a:defRPr sz="2400">
                <a:solidFill>
                  <a:schemeClr val="accent6"/>
                </a:solidFill>
              </a:defRPr>
            </a:lvl2pPr>
            <a:lvl3pPr lvl="2" rtl="0">
              <a:spcBef>
                <a:spcPts val="0"/>
              </a:spcBef>
              <a:spcAft>
                <a:spcPts val="0"/>
              </a:spcAft>
              <a:buClr>
                <a:schemeClr val="accent6"/>
              </a:buClr>
              <a:buSzPts val="1800"/>
              <a:buNone/>
              <a:defRPr sz="2400">
                <a:solidFill>
                  <a:schemeClr val="accent6"/>
                </a:solidFill>
              </a:defRPr>
            </a:lvl3pPr>
            <a:lvl4pPr lvl="3" rtl="0">
              <a:spcBef>
                <a:spcPts val="0"/>
              </a:spcBef>
              <a:spcAft>
                <a:spcPts val="0"/>
              </a:spcAft>
              <a:buClr>
                <a:schemeClr val="accent6"/>
              </a:buClr>
              <a:buSzPts val="1800"/>
              <a:buNone/>
              <a:defRPr sz="2400">
                <a:solidFill>
                  <a:schemeClr val="accent6"/>
                </a:solidFill>
              </a:defRPr>
            </a:lvl4pPr>
            <a:lvl5pPr lvl="4" rtl="0">
              <a:spcBef>
                <a:spcPts val="0"/>
              </a:spcBef>
              <a:spcAft>
                <a:spcPts val="0"/>
              </a:spcAft>
              <a:buClr>
                <a:schemeClr val="accent6"/>
              </a:buClr>
              <a:buSzPts val="1800"/>
              <a:buNone/>
              <a:defRPr sz="2400">
                <a:solidFill>
                  <a:schemeClr val="accent6"/>
                </a:solidFill>
              </a:defRPr>
            </a:lvl5pPr>
            <a:lvl6pPr lvl="5" rtl="0">
              <a:spcBef>
                <a:spcPts val="0"/>
              </a:spcBef>
              <a:spcAft>
                <a:spcPts val="0"/>
              </a:spcAft>
              <a:buClr>
                <a:schemeClr val="accent6"/>
              </a:buClr>
              <a:buSzPts val="1800"/>
              <a:buNone/>
              <a:defRPr sz="2400">
                <a:solidFill>
                  <a:schemeClr val="accent6"/>
                </a:solidFill>
              </a:defRPr>
            </a:lvl6pPr>
            <a:lvl7pPr lvl="6" rtl="0">
              <a:spcBef>
                <a:spcPts val="0"/>
              </a:spcBef>
              <a:spcAft>
                <a:spcPts val="0"/>
              </a:spcAft>
              <a:buClr>
                <a:schemeClr val="accent6"/>
              </a:buClr>
              <a:buSzPts val="1800"/>
              <a:buNone/>
              <a:defRPr sz="2400">
                <a:solidFill>
                  <a:schemeClr val="accent6"/>
                </a:solidFill>
              </a:defRPr>
            </a:lvl7pPr>
            <a:lvl8pPr lvl="7" rtl="0">
              <a:spcBef>
                <a:spcPts val="0"/>
              </a:spcBef>
              <a:spcAft>
                <a:spcPts val="0"/>
              </a:spcAft>
              <a:buClr>
                <a:schemeClr val="accent6"/>
              </a:buClr>
              <a:buSzPts val="1800"/>
              <a:buNone/>
              <a:defRPr sz="2400">
                <a:solidFill>
                  <a:schemeClr val="accent6"/>
                </a:solidFill>
              </a:defRPr>
            </a:lvl8pPr>
            <a:lvl9pPr lvl="8" rtl="0">
              <a:spcBef>
                <a:spcPts val="0"/>
              </a:spcBef>
              <a:spcAft>
                <a:spcPts val="0"/>
              </a:spcAft>
              <a:buClr>
                <a:schemeClr val="accent6"/>
              </a:buClr>
              <a:buSzPts val="1800"/>
              <a:buNone/>
              <a:defRPr sz="2400">
                <a:solidFill>
                  <a:schemeClr val="accent6"/>
                </a:solidFill>
              </a:defRPr>
            </a:lvl9pPr>
          </a:lstStyle>
          <a:p>
            <a:endParaRPr/>
          </a:p>
        </p:txBody>
      </p:sp>
      <p:sp>
        <p:nvSpPr>
          <p:cNvPr id="61" name="Google Shape;61;p10"/>
          <p:cNvSpPr txBox="1">
            <a:spLocks noGrp="1"/>
          </p:cNvSpPr>
          <p:nvPr>
            <p:ph type="subTitle" idx="4"/>
          </p:nvPr>
        </p:nvSpPr>
        <p:spPr>
          <a:xfrm>
            <a:off x="4617200" y="2715667"/>
            <a:ext cx="2957600" cy="133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467">
                <a:solidFill>
                  <a:schemeClr val="accent6"/>
                </a:solidFill>
              </a:defRPr>
            </a:lvl1pPr>
            <a:lvl2pPr lvl="1" rtl="0">
              <a:lnSpc>
                <a:spcPct val="100000"/>
              </a:lnSpc>
              <a:spcBef>
                <a:spcPts val="0"/>
              </a:spcBef>
              <a:spcAft>
                <a:spcPts val="0"/>
              </a:spcAft>
              <a:buSzPts val="1100"/>
              <a:buNone/>
              <a:defRPr sz="1467"/>
            </a:lvl2pPr>
            <a:lvl3pPr lvl="2" rtl="0">
              <a:lnSpc>
                <a:spcPct val="100000"/>
              </a:lnSpc>
              <a:spcBef>
                <a:spcPts val="0"/>
              </a:spcBef>
              <a:spcAft>
                <a:spcPts val="0"/>
              </a:spcAft>
              <a:buSzPts val="1100"/>
              <a:buNone/>
              <a:defRPr sz="1467"/>
            </a:lvl3pPr>
            <a:lvl4pPr lvl="3" rtl="0">
              <a:lnSpc>
                <a:spcPct val="100000"/>
              </a:lnSpc>
              <a:spcBef>
                <a:spcPts val="0"/>
              </a:spcBef>
              <a:spcAft>
                <a:spcPts val="0"/>
              </a:spcAft>
              <a:buSzPts val="1100"/>
              <a:buNone/>
              <a:defRPr sz="1467"/>
            </a:lvl4pPr>
            <a:lvl5pPr lvl="4" rtl="0">
              <a:lnSpc>
                <a:spcPct val="100000"/>
              </a:lnSpc>
              <a:spcBef>
                <a:spcPts val="0"/>
              </a:spcBef>
              <a:spcAft>
                <a:spcPts val="0"/>
              </a:spcAft>
              <a:buSzPts val="1100"/>
              <a:buNone/>
              <a:defRPr sz="1467"/>
            </a:lvl5pPr>
            <a:lvl6pPr lvl="5" rtl="0">
              <a:lnSpc>
                <a:spcPct val="100000"/>
              </a:lnSpc>
              <a:spcBef>
                <a:spcPts val="0"/>
              </a:spcBef>
              <a:spcAft>
                <a:spcPts val="0"/>
              </a:spcAft>
              <a:buSzPts val="1100"/>
              <a:buNone/>
              <a:defRPr sz="1467"/>
            </a:lvl6pPr>
            <a:lvl7pPr lvl="6" rtl="0">
              <a:lnSpc>
                <a:spcPct val="100000"/>
              </a:lnSpc>
              <a:spcBef>
                <a:spcPts val="0"/>
              </a:spcBef>
              <a:spcAft>
                <a:spcPts val="0"/>
              </a:spcAft>
              <a:buSzPts val="1100"/>
              <a:buNone/>
              <a:defRPr sz="1467"/>
            </a:lvl7pPr>
            <a:lvl8pPr lvl="7" rtl="0">
              <a:lnSpc>
                <a:spcPct val="100000"/>
              </a:lnSpc>
              <a:spcBef>
                <a:spcPts val="0"/>
              </a:spcBef>
              <a:spcAft>
                <a:spcPts val="0"/>
              </a:spcAft>
              <a:buSzPts val="1100"/>
              <a:buNone/>
              <a:defRPr sz="1467"/>
            </a:lvl8pPr>
            <a:lvl9pPr lvl="8" rtl="0">
              <a:lnSpc>
                <a:spcPct val="100000"/>
              </a:lnSpc>
              <a:spcBef>
                <a:spcPts val="0"/>
              </a:spcBef>
              <a:spcAft>
                <a:spcPts val="0"/>
              </a:spcAft>
              <a:buSzPts val="1100"/>
              <a:buNone/>
              <a:defRPr sz="1467"/>
            </a:lvl9pPr>
          </a:lstStyle>
          <a:p>
            <a:endParaRPr/>
          </a:p>
        </p:txBody>
      </p:sp>
      <p:sp>
        <p:nvSpPr>
          <p:cNvPr id="62" name="Google Shape;62;p10"/>
          <p:cNvSpPr txBox="1">
            <a:spLocks noGrp="1"/>
          </p:cNvSpPr>
          <p:nvPr>
            <p:ph type="ctrTitle" idx="5"/>
          </p:nvPr>
        </p:nvSpPr>
        <p:spPr>
          <a:xfrm>
            <a:off x="7878400" y="3739617"/>
            <a:ext cx="3564800" cy="57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400"/>
            </a:lvl1pPr>
            <a:lvl2pPr lvl="1" rtl="0">
              <a:spcBef>
                <a:spcPts val="0"/>
              </a:spcBef>
              <a:spcAft>
                <a:spcPts val="0"/>
              </a:spcAft>
              <a:buClr>
                <a:schemeClr val="accent6"/>
              </a:buClr>
              <a:buSzPts val="1800"/>
              <a:buNone/>
              <a:defRPr sz="2400">
                <a:solidFill>
                  <a:schemeClr val="accent6"/>
                </a:solidFill>
              </a:defRPr>
            </a:lvl2pPr>
            <a:lvl3pPr lvl="2" rtl="0">
              <a:spcBef>
                <a:spcPts val="0"/>
              </a:spcBef>
              <a:spcAft>
                <a:spcPts val="0"/>
              </a:spcAft>
              <a:buClr>
                <a:schemeClr val="accent6"/>
              </a:buClr>
              <a:buSzPts val="1800"/>
              <a:buNone/>
              <a:defRPr sz="2400">
                <a:solidFill>
                  <a:schemeClr val="accent6"/>
                </a:solidFill>
              </a:defRPr>
            </a:lvl3pPr>
            <a:lvl4pPr lvl="3" rtl="0">
              <a:spcBef>
                <a:spcPts val="0"/>
              </a:spcBef>
              <a:spcAft>
                <a:spcPts val="0"/>
              </a:spcAft>
              <a:buClr>
                <a:schemeClr val="accent6"/>
              </a:buClr>
              <a:buSzPts val="1800"/>
              <a:buNone/>
              <a:defRPr sz="2400">
                <a:solidFill>
                  <a:schemeClr val="accent6"/>
                </a:solidFill>
              </a:defRPr>
            </a:lvl4pPr>
            <a:lvl5pPr lvl="4" rtl="0">
              <a:spcBef>
                <a:spcPts val="0"/>
              </a:spcBef>
              <a:spcAft>
                <a:spcPts val="0"/>
              </a:spcAft>
              <a:buClr>
                <a:schemeClr val="accent6"/>
              </a:buClr>
              <a:buSzPts val="1800"/>
              <a:buNone/>
              <a:defRPr sz="2400">
                <a:solidFill>
                  <a:schemeClr val="accent6"/>
                </a:solidFill>
              </a:defRPr>
            </a:lvl5pPr>
            <a:lvl6pPr lvl="5" rtl="0">
              <a:spcBef>
                <a:spcPts val="0"/>
              </a:spcBef>
              <a:spcAft>
                <a:spcPts val="0"/>
              </a:spcAft>
              <a:buClr>
                <a:schemeClr val="accent6"/>
              </a:buClr>
              <a:buSzPts val="1800"/>
              <a:buNone/>
              <a:defRPr sz="2400">
                <a:solidFill>
                  <a:schemeClr val="accent6"/>
                </a:solidFill>
              </a:defRPr>
            </a:lvl6pPr>
            <a:lvl7pPr lvl="6" rtl="0">
              <a:spcBef>
                <a:spcPts val="0"/>
              </a:spcBef>
              <a:spcAft>
                <a:spcPts val="0"/>
              </a:spcAft>
              <a:buClr>
                <a:schemeClr val="accent6"/>
              </a:buClr>
              <a:buSzPts val="1800"/>
              <a:buNone/>
              <a:defRPr sz="2400">
                <a:solidFill>
                  <a:schemeClr val="accent6"/>
                </a:solidFill>
              </a:defRPr>
            </a:lvl7pPr>
            <a:lvl8pPr lvl="7" rtl="0">
              <a:spcBef>
                <a:spcPts val="0"/>
              </a:spcBef>
              <a:spcAft>
                <a:spcPts val="0"/>
              </a:spcAft>
              <a:buClr>
                <a:schemeClr val="accent6"/>
              </a:buClr>
              <a:buSzPts val="1800"/>
              <a:buNone/>
              <a:defRPr sz="2400">
                <a:solidFill>
                  <a:schemeClr val="accent6"/>
                </a:solidFill>
              </a:defRPr>
            </a:lvl8pPr>
            <a:lvl9pPr lvl="8" rtl="0">
              <a:spcBef>
                <a:spcPts val="0"/>
              </a:spcBef>
              <a:spcAft>
                <a:spcPts val="0"/>
              </a:spcAft>
              <a:buClr>
                <a:schemeClr val="accent6"/>
              </a:buClr>
              <a:buSzPts val="1800"/>
              <a:buNone/>
              <a:defRPr sz="2400">
                <a:solidFill>
                  <a:schemeClr val="accent6"/>
                </a:solidFill>
              </a:defRPr>
            </a:lvl9pPr>
          </a:lstStyle>
          <a:p>
            <a:endParaRPr/>
          </a:p>
        </p:txBody>
      </p:sp>
      <p:sp>
        <p:nvSpPr>
          <p:cNvPr id="63" name="Google Shape;63;p10"/>
          <p:cNvSpPr txBox="1">
            <a:spLocks noGrp="1"/>
          </p:cNvSpPr>
          <p:nvPr>
            <p:ph type="subTitle" idx="6"/>
          </p:nvPr>
        </p:nvSpPr>
        <p:spPr>
          <a:xfrm>
            <a:off x="8182000" y="4120633"/>
            <a:ext cx="2957600" cy="133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100"/>
              <a:buNone/>
              <a:defRPr sz="1467">
                <a:solidFill>
                  <a:schemeClr val="accent6"/>
                </a:solidFill>
              </a:defRPr>
            </a:lvl1pPr>
            <a:lvl2pPr lvl="1" rtl="0">
              <a:lnSpc>
                <a:spcPct val="100000"/>
              </a:lnSpc>
              <a:spcBef>
                <a:spcPts val="0"/>
              </a:spcBef>
              <a:spcAft>
                <a:spcPts val="0"/>
              </a:spcAft>
              <a:buSzPts val="1100"/>
              <a:buNone/>
              <a:defRPr sz="1467"/>
            </a:lvl2pPr>
            <a:lvl3pPr lvl="2" rtl="0">
              <a:lnSpc>
                <a:spcPct val="100000"/>
              </a:lnSpc>
              <a:spcBef>
                <a:spcPts val="0"/>
              </a:spcBef>
              <a:spcAft>
                <a:spcPts val="0"/>
              </a:spcAft>
              <a:buSzPts val="1100"/>
              <a:buNone/>
              <a:defRPr sz="1467"/>
            </a:lvl3pPr>
            <a:lvl4pPr lvl="3" rtl="0">
              <a:lnSpc>
                <a:spcPct val="100000"/>
              </a:lnSpc>
              <a:spcBef>
                <a:spcPts val="0"/>
              </a:spcBef>
              <a:spcAft>
                <a:spcPts val="0"/>
              </a:spcAft>
              <a:buSzPts val="1100"/>
              <a:buNone/>
              <a:defRPr sz="1467"/>
            </a:lvl4pPr>
            <a:lvl5pPr lvl="4" rtl="0">
              <a:lnSpc>
                <a:spcPct val="100000"/>
              </a:lnSpc>
              <a:spcBef>
                <a:spcPts val="0"/>
              </a:spcBef>
              <a:spcAft>
                <a:spcPts val="0"/>
              </a:spcAft>
              <a:buSzPts val="1100"/>
              <a:buNone/>
              <a:defRPr sz="1467"/>
            </a:lvl5pPr>
            <a:lvl6pPr lvl="5" rtl="0">
              <a:lnSpc>
                <a:spcPct val="100000"/>
              </a:lnSpc>
              <a:spcBef>
                <a:spcPts val="0"/>
              </a:spcBef>
              <a:spcAft>
                <a:spcPts val="0"/>
              </a:spcAft>
              <a:buSzPts val="1100"/>
              <a:buNone/>
              <a:defRPr sz="1467"/>
            </a:lvl6pPr>
            <a:lvl7pPr lvl="6" rtl="0">
              <a:lnSpc>
                <a:spcPct val="100000"/>
              </a:lnSpc>
              <a:spcBef>
                <a:spcPts val="0"/>
              </a:spcBef>
              <a:spcAft>
                <a:spcPts val="0"/>
              </a:spcAft>
              <a:buSzPts val="1100"/>
              <a:buNone/>
              <a:defRPr sz="1467"/>
            </a:lvl7pPr>
            <a:lvl8pPr lvl="7" rtl="0">
              <a:lnSpc>
                <a:spcPct val="100000"/>
              </a:lnSpc>
              <a:spcBef>
                <a:spcPts val="0"/>
              </a:spcBef>
              <a:spcAft>
                <a:spcPts val="0"/>
              </a:spcAft>
              <a:buSzPts val="1100"/>
              <a:buNone/>
              <a:defRPr sz="1467"/>
            </a:lvl8pPr>
            <a:lvl9pPr lvl="8" rtl="0">
              <a:lnSpc>
                <a:spcPct val="100000"/>
              </a:lnSpc>
              <a:spcBef>
                <a:spcPts val="0"/>
              </a:spcBef>
              <a:spcAft>
                <a:spcPts val="0"/>
              </a:spcAft>
              <a:buSzPts val="1100"/>
              <a:buNone/>
              <a:defRPr sz="1467"/>
            </a:lvl9pPr>
          </a:lstStyle>
          <a:p>
            <a:endParaRPr/>
          </a:p>
        </p:txBody>
      </p:sp>
    </p:spTree>
    <p:extLst>
      <p:ext uri="{BB962C8B-B14F-4D97-AF65-F5344CB8AC3E}">
        <p14:creationId xmlns:p14="http://schemas.microsoft.com/office/powerpoint/2010/main" val="40238461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2">
  <p:cSld name="Section 2">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3663705" y="3514233"/>
            <a:ext cx="6927600" cy="25616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4800"/>
            </a:lvl1pPr>
            <a:lvl2pPr lvl="1" algn="r" rtl="0">
              <a:spcBef>
                <a:spcPts val="0"/>
              </a:spcBef>
              <a:spcAft>
                <a:spcPts val="0"/>
              </a:spcAft>
              <a:buClr>
                <a:schemeClr val="lt1"/>
              </a:buClr>
              <a:buSzPts val="6500"/>
              <a:buNone/>
              <a:defRPr sz="8666">
                <a:solidFill>
                  <a:schemeClr val="lt1"/>
                </a:solidFill>
              </a:defRPr>
            </a:lvl2pPr>
            <a:lvl3pPr lvl="2" algn="r" rtl="0">
              <a:spcBef>
                <a:spcPts val="0"/>
              </a:spcBef>
              <a:spcAft>
                <a:spcPts val="0"/>
              </a:spcAft>
              <a:buClr>
                <a:schemeClr val="lt1"/>
              </a:buClr>
              <a:buSzPts val="6500"/>
              <a:buNone/>
              <a:defRPr sz="8666">
                <a:solidFill>
                  <a:schemeClr val="lt1"/>
                </a:solidFill>
              </a:defRPr>
            </a:lvl3pPr>
            <a:lvl4pPr lvl="3" algn="r" rtl="0">
              <a:spcBef>
                <a:spcPts val="0"/>
              </a:spcBef>
              <a:spcAft>
                <a:spcPts val="0"/>
              </a:spcAft>
              <a:buClr>
                <a:schemeClr val="lt1"/>
              </a:buClr>
              <a:buSzPts val="6500"/>
              <a:buNone/>
              <a:defRPr sz="8666">
                <a:solidFill>
                  <a:schemeClr val="lt1"/>
                </a:solidFill>
              </a:defRPr>
            </a:lvl4pPr>
            <a:lvl5pPr lvl="4" algn="r" rtl="0">
              <a:spcBef>
                <a:spcPts val="0"/>
              </a:spcBef>
              <a:spcAft>
                <a:spcPts val="0"/>
              </a:spcAft>
              <a:buClr>
                <a:schemeClr val="lt1"/>
              </a:buClr>
              <a:buSzPts val="6500"/>
              <a:buNone/>
              <a:defRPr sz="8666">
                <a:solidFill>
                  <a:schemeClr val="lt1"/>
                </a:solidFill>
              </a:defRPr>
            </a:lvl5pPr>
            <a:lvl6pPr lvl="5" algn="r" rtl="0">
              <a:spcBef>
                <a:spcPts val="0"/>
              </a:spcBef>
              <a:spcAft>
                <a:spcPts val="0"/>
              </a:spcAft>
              <a:buClr>
                <a:schemeClr val="lt1"/>
              </a:buClr>
              <a:buSzPts val="6500"/>
              <a:buNone/>
              <a:defRPr sz="8666">
                <a:solidFill>
                  <a:schemeClr val="lt1"/>
                </a:solidFill>
              </a:defRPr>
            </a:lvl6pPr>
            <a:lvl7pPr lvl="6" algn="r" rtl="0">
              <a:spcBef>
                <a:spcPts val="0"/>
              </a:spcBef>
              <a:spcAft>
                <a:spcPts val="0"/>
              </a:spcAft>
              <a:buClr>
                <a:schemeClr val="lt1"/>
              </a:buClr>
              <a:buSzPts val="6500"/>
              <a:buNone/>
              <a:defRPr sz="8666">
                <a:solidFill>
                  <a:schemeClr val="lt1"/>
                </a:solidFill>
              </a:defRPr>
            </a:lvl7pPr>
            <a:lvl8pPr lvl="7" algn="r" rtl="0">
              <a:spcBef>
                <a:spcPts val="0"/>
              </a:spcBef>
              <a:spcAft>
                <a:spcPts val="0"/>
              </a:spcAft>
              <a:buClr>
                <a:schemeClr val="lt1"/>
              </a:buClr>
              <a:buSzPts val="6500"/>
              <a:buNone/>
              <a:defRPr sz="8666">
                <a:solidFill>
                  <a:schemeClr val="lt1"/>
                </a:solidFill>
              </a:defRPr>
            </a:lvl8pPr>
            <a:lvl9pPr lvl="8" algn="r" rtl="0">
              <a:spcBef>
                <a:spcPts val="0"/>
              </a:spcBef>
              <a:spcAft>
                <a:spcPts val="0"/>
              </a:spcAft>
              <a:buClr>
                <a:schemeClr val="lt1"/>
              </a:buClr>
              <a:buSzPts val="6500"/>
              <a:buNone/>
              <a:defRPr sz="8666">
                <a:solidFill>
                  <a:schemeClr val="lt1"/>
                </a:solidFill>
              </a:defRPr>
            </a:lvl9pPr>
          </a:lstStyle>
          <a:p>
            <a:endParaRPr/>
          </a:p>
        </p:txBody>
      </p:sp>
      <p:sp>
        <p:nvSpPr>
          <p:cNvPr id="42" name="Google Shape;42;p7"/>
          <p:cNvSpPr txBox="1">
            <a:spLocks noGrp="1"/>
          </p:cNvSpPr>
          <p:nvPr>
            <p:ph type="title" idx="2" hasCustomPrompt="1"/>
          </p:nvPr>
        </p:nvSpPr>
        <p:spPr>
          <a:xfrm flipH="1">
            <a:off x="6618905" y="3098467"/>
            <a:ext cx="3972400" cy="10060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12800"/>
            </a:lvl1pPr>
            <a:lvl2pPr lvl="1"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4958105" y="5373975"/>
            <a:ext cx="5633200" cy="71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67"/>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11440805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3">
  <p:cSld name="Section 3">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3672724" y="1796051"/>
            <a:ext cx="6927600" cy="25616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4800"/>
            </a:lvl1pPr>
            <a:lvl2pPr lvl="1" algn="r" rtl="0">
              <a:spcBef>
                <a:spcPts val="0"/>
              </a:spcBef>
              <a:spcAft>
                <a:spcPts val="0"/>
              </a:spcAft>
              <a:buClr>
                <a:schemeClr val="lt1"/>
              </a:buClr>
              <a:buSzPts val="6500"/>
              <a:buNone/>
              <a:defRPr sz="8666">
                <a:solidFill>
                  <a:schemeClr val="lt1"/>
                </a:solidFill>
              </a:defRPr>
            </a:lvl2pPr>
            <a:lvl3pPr lvl="2" algn="r" rtl="0">
              <a:spcBef>
                <a:spcPts val="0"/>
              </a:spcBef>
              <a:spcAft>
                <a:spcPts val="0"/>
              </a:spcAft>
              <a:buClr>
                <a:schemeClr val="lt1"/>
              </a:buClr>
              <a:buSzPts val="6500"/>
              <a:buNone/>
              <a:defRPr sz="8666">
                <a:solidFill>
                  <a:schemeClr val="lt1"/>
                </a:solidFill>
              </a:defRPr>
            </a:lvl3pPr>
            <a:lvl4pPr lvl="3" algn="r" rtl="0">
              <a:spcBef>
                <a:spcPts val="0"/>
              </a:spcBef>
              <a:spcAft>
                <a:spcPts val="0"/>
              </a:spcAft>
              <a:buClr>
                <a:schemeClr val="lt1"/>
              </a:buClr>
              <a:buSzPts val="6500"/>
              <a:buNone/>
              <a:defRPr sz="8666">
                <a:solidFill>
                  <a:schemeClr val="lt1"/>
                </a:solidFill>
              </a:defRPr>
            </a:lvl4pPr>
            <a:lvl5pPr lvl="4" algn="r" rtl="0">
              <a:spcBef>
                <a:spcPts val="0"/>
              </a:spcBef>
              <a:spcAft>
                <a:spcPts val="0"/>
              </a:spcAft>
              <a:buClr>
                <a:schemeClr val="lt1"/>
              </a:buClr>
              <a:buSzPts val="6500"/>
              <a:buNone/>
              <a:defRPr sz="8666">
                <a:solidFill>
                  <a:schemeClr val="lt1"/>
                </a:solidFill>
              </a:defRPr>
            </a:lvl5pPr>
            <a:lvl6pPr lvl="5" algn="r" rtl="0">
              <a:spcBef>
                <a:spcPts val="0"/>
              </a:spcBef>
              <a:spcAft>
                <a:spcPts val="0"/>
              </a:spcAft>
              <a:buClr>
                <a:schemeClr val="lt1"/>
              </a:buClr>
              <a:buSzPts val="6500"/>
              <a:buNone/>
              <a:defRPr sz="8666">
                <a:solidFill>
                  <a:schemeClr val="lt1"/>
                </a:solidFill>
              </a:defRPr>
            </a:lvl6pPr>
            <a:lvl7pPr lvl="6" algn="r" rtl="0">
              <a:spcBef>
                <a:spcPts val="0"/>
              </a:spcBef>
              <a:spcAft>
                <a:spcPts val="0"/>
              </a:spcAft>
              <a:buClr>
                <a:schemeClr val="lt1"/>
              </a:buClr>
              <a:buSzPts val="6500"/>
              <a:buNone/>
              <a:defRPr sz="8666">
                <a:solidFill>
                  <a:schemeClr val="lt1"/>
                </a:solidFill>
              </a:defRPr>
            </a:lvl7pPr>
            <a:lvl8pPr lvl="7" algn="r" rtl="0">
              <a:spcBef>
                <a:spcPts val="0"/>
              </a:spcBef>
              <a:spcAft>
                <a:spcPts val="0"/>
              </a:spcAft>
              <a:buClr>
                <a:schemeClr val="lt1"/>
              </a:buClr>
              <a:buSzPts val="6500"/>
              <a:buNone/>
              <a:defRPr sz="8666">
                <a:solidFill>
                  <a:schemeClr val="lt1"/>
                </a:solidFill>
              </a:defRPr>
            </a:lvl8pPr>
            <a:lvl9pPr lvl="8" algn="r" rtl="0">
              <a:spcBef>
                <a:spcPts val="0"/>
              </a:spcBef>
              <a:spcAft>
                <a:spcPts val="0"/>
              </a:spcAft>
              <a:buClr>
                <a:schemeClr val="lt1"/>
              </a:buClr>
              <a:buSzPts val="6500"/>
              <a:buNone/>
              <a:defRPr sz="8666">
                <a:solidFill>
                  <a:schemeClr val="lt1"/>
                </a:solidFill>
              </a:defRPr>
            </a:lvl9pPr>
          </a:lstStyle>
          <a:p>
            <a:endParaRPr/>
          </a:p>
        </p:txBody>
      </p:sp>
      <p:sp>
        <p:nvSpPr>
          <p:cNvPr id="66" name="Google Shape;66;p11"/>
          <p:cNvSpPr txBox="1">
            <a:spLocks noGrp="1"/>
          </p:cNvSpPr>
          <p:nvPr>
            <p:ph type="title" idx="2" hasCustomPrompt="1"/>
          </p:nvPr>
        </p:nvSpPr>
        <p:spPr>
          <a:xfrm flipH="1">
            <a:off x="6627924" y="1380284"/>
            <a:ext cx="3972400" cy="10060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12800"/>
            </a:lvl1pPr>
            <a:lvl2pPr lvl="1"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8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4967124" y="3657319"/>
            <a:ext cx="5633200" cy="71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67"/>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extLst>
      <p:ext uri="{BB962C8B-B14F-4D97-AF65-F5344CB8AC3E}">
        <p14:creationId xmlns:p14="http://schemas.microsoft.com/office/powerpoint/2010/main" val="21332102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Default 0">
    <p:spTree>
      <p:nvGrpSpPr>
        <p:cNvPr id="1" name=""/>
        <p:cNvGrpSpPr/>
        <p:nvPr/>
      </p:nvGrpSpPr>
      <p:grpSpPr>
        <a:xfrm>
          <a:off x="0" y="0"/>
          <a:ext cx="0" cy="0"/>
          <a:chOff x="0" y="0"/>
          <a:chExt cx="0" cy="0"/>
        </a:xfrm>
      </p:grpSpPr>
      <p:sp>
        <p:nvSpPr>
          <p:cNvPr id="20"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58047144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E2F605-EEED-41F0-99FD-919EDD38FEEC}"/>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7D006497-E649-423E-A4BE-B43F7D34B278}"/>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4AEE7D28-CC60-4923-AE04-B78F8BC8B93C}"/>
              </a:ext>
            </a:extLst>
          </p:cNvPr>
          <p:cNvSpPr>
            <a:spLocks noGrp="1"/>
          </p:cNvSpPr>
          <p:nvPr>
            <p:ph type="dt" sz="half" idx="10"/>
          </p:nvPr>
        </p:nvSpPr>
        <p:spPr/>
        <p:txBody>
          <a:bodyPr/>
          <a:lstStyle/>
          <a:p>
            <a:fld id="{8DDCD144-9085-4453-8023-793821349DA5}" type="datetime1">
              <a:rPr lang="en-US" smtClean="0"/>
              <a:t>2/15/2021</a:t>
            </a:fld>
            <a:endParaRPr lang="en-US"/>
          </a:p>
        </p:txBody>
      </p:sp>
      <p:sp>
        <p:nvSpPr>
          <p:cNvPr id="5" name="Espace réservé du pied de page 4">
            <a:extLst>
              <a:ext uri="{FF2B5EF4-FFF2-40B4-BE49-F238E27FC236}">
                <a16:creationId xmlns:a16="http://schemas.microsoft.com/office/drawing/2014/main" id="{316B0971-71AD-4859-8311-055F93298B66}"/>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C5CFBF20-6F86-401D-9C4A-E9F519234513}"/>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1521786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23C9AE-58F8-4847-A05C-095A2FE28A36}"/>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a:extLst>
              <a:ext uri="{FF2B5EF4-FFF2-40B4-BE49-F238E27FC236}">
                <a16:creationId xmlns:a16="http://schemas.microsoft.com/office/drawing/2014/main" id="{58702711-86A0-43AC-A9C5-22361D6A00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57877835-48AA-4758-9EF7-D1BB57D8C689}"/>
              </a:ext>
            </a:extLst>
          </p:cNvPr>
          <p:cNvSpPr>
            <a:spLocks noGrp="1"/>
          </p:cNvSpPr>
          <p:nvPr>
            <p:ph type="dt" sz="half" idx="10"/>
          </p:nvPr>
        </p:nvSpPr>
        <p:spPr/>
        <p:txBody>
          <a:bodyPr/>
          <a:lstStyle/>
          <a:p>
            <a:fld id="{E4263B14-9424-4B27-ABB2-9E120CB67A82}" type="datetime1">
              <a:rPr lang="en-US" smtClean="0"/>
              <a:t>2/15/2021</a:t>
            </a:fld>
            <a:endParaRPr lang="en-US"/>
          </a:p>
        </p:txBody>
      </p:sp>
      <p:sp>
        <p:nvSpPr>
          <p:cNvPr id="5" name="Espace réservé du pied de page 4">
            <a:extLst>
              <a:ext uri="{FF2B5EF4-FFF2-40B4-BE49-F238E27FC236}">
                <a16:creationId xmlns:a16="http://schemas.microsoft.com/office/drawing/2014/main" id="{46E536DD-0A6D-44E4-AE18-BD8870892945}"/>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917B7012-DBA2-40B2-BF30-08910ECD48CF}"/>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594884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12C799-56DB-4172-A47E-8005AB4CBC6F}"/>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FB4D9DFB-BB2E-46EA-A653-7A5C486537CF}"/>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a:extLst>
              <a:ext uri="{FF2B5EF4-FFF2-40B4-BE49-F238E27FC236}">
                <a16:creationId xmlns:a16="http://schemas.microsoft.com/office/drawing/2014/main" id="{0F955E21-1112-4C6E-9030-F6E2D1B4F297}"/>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a:extLst>
              <a:ext uri="{FF2B5EF4-FFF2-40B4-BE49-F238E27FC236}">
                <a16:creationId xmlns:a16="http://schemas.microsoft.com/office/drawing/2014/main" id="{7062E4F0-8454-4176-9462-EDDA3447E0F0}"/>
              </a:ext>
            </a:extLst>
          </p:cNvPr>
          <p:cNvSpPr>
            <a:spLocks noGrp="1"/>
          </p:cNvSpPr>
          <p:nvPr>
            <p:ph type="dt" sz="half" idx="10"/>
          </p:nvPr>
        </p:nvSpPr>
        <p:spPr/>
        <p:txBody>
          <a:bodyPr/>
          <a:lstStyle/>
          <a:p>
            <a:fld id="{239D071F-2634-45DD-BF69-AEAEB116F3B4}" type="datetime1">
              <a:rPr lang="en-US" smtClean="0"/>
              <a:t>2/15/2021</a:t>
            </a:fld>
            <a:endParaRPr lang="en-US"/>
          </a:p>
        </p:txBody>
      </p:sp>
      <p:sp>
        <p:nvSpPr>
          <p:cNvPr id="6" name="Espace réservé du pied de page 5">
            <a:extLst>
              <a:ext uri="{FF2B5EF4-FFF2-40B4-BE49-F238E27FC236}">
                <a16:creationId xmlns:a16="http://schemas.microsoft.com/office/drawing/2014/main" id="{45A8FEAC-0D5F-4636-A17D-9325EF16C862}"/>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13DAA298-2C01-43F2-8D2E-9EFD2592C420}"/>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1410286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B39949-A0AD-4297-B37B-C0DC80FAB98C}"/>
              </a:ext>
            </a:extLst>
          </p:cNvPr>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FFBB1BFE-B9A0-49E2-AFDA-234673B90D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CF215620-1CB0-4CFE-9C40-DCFEE5D5968B}"/>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a:extLst>
              <a:ext uri="{FF2B5EF4-FFF2-40B4-BE49-F238E27FC236}">
                <a16:creationId xmlns:a16="http://schemas.microsoft.com/office/drawing/2014/main" id="{2CE6D0D4-A6B3-478E-A2C7-A622EC6426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1D43CE60-4AD6-430B-AF5A-548941C7729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a:extLst>
              <a:ext uri="{FF2B5EF4-FFF2-40B4-BE49-F238E27FC236}">
                <a16:creationId xmlns:a16="http://schemas.microsoft.com/office/drawing/2014/main" id="{4A1B36B1-53E4-48B8-BAD6-45D953C11E4D}"/>
              </a:ext>
            </a:extLst>
          </p:cNvPr>
          <p:cNvSpPr>
            <a:spLocks noGrp="1"/>
          </p:cNvSpPr>
          <p:nvPr>
            <p:ph type="dt" sz="half" idx="10"/>
          </p:nvPr>
        </p:nvSpPr>
        <p:spPr/>
        <p:txBody>
          <a:bodyPr/>
          <a:lstStyle/>
          <a:p>
            <a:fld id="{EB3CB054-21F9-4162-851E-DB2952C92F93}" type="datetime1">
              <a:rPr lang="en-US" smtClean="0"/>
              <a:t>2/15/2021</a:t>
            </a:fld>
            <a:endParaRPr lang="en-US"/>
          </a:p>
        </p:txBody>
      </p:sp>
      <p:sp>
        <p:nvSpPr>
          <p:cNvPr id="8" name="Espace réservé du pied de page 7">
            <a:extLst>
              <a:ext uri="{FF2B5EF4-FFF2-40B4-BE49-F238E27FC236}">
                <a16:creationId xmlns:a16="http://schemas.microsoft.com/office/drawing/2014/main" id="{182342C6-5115-4B05-A667-818BC2FA584A}"/>
              </a:ext>
            </a:extLst>
          </p:cNvPr>
          <p:cNvSpPr>
            <a:spLocks noGrp="1"/>
          </p:cNvSpPr>
          <p:nvPr>
            <p:ph type="ftr" sz="quarter" idx="11"/>
          </p:nvPr>
        </p:nvSpPr>
        <p:spPr/>
        <p:txBody>
          <a:bodyPr/>
          <a:lstStyle/>
          <a:p>
            <a:endParaRPr lang="en-US"/>
          </a:p>
        </p:txBody>
      </p:sp>
      <p:sp>
        <p:nvSpPr>
          <p:cNvPr id="9" name="Espace réservé du numéro de diapositive 8">
            <a:extLst>
              <a:ext uri="{FF2B5EF4-FFF2-40B4-BE49-F238E27FC236}">
                <a16:creationId xmlns:a16="http://schemas.microsoft.com/office/drawing/2014/main" id="{3469D3F5-7E78-4014-A6B1-0D0B01E896E8}"/>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3000181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735990-5B52-4164-98F3-01136C652717}"/>
              </a:ext>
            </a:extLst>
          </p:cNvPr>
          <p:cNvSpPr>
            <a:spLocks noGrp="1"/>
          </p:cNvSpPr>
          <p:nvPr>
            <p:ph type="title"/>
          </p:nvPr>
        </p:nvSpPr>
        <p:spPr/>
        <p:txBody>
          <a:bodyPr/>
          <a:lstStyle/>
          <a:p>
            <a:r>
              <a:rPr lang="fr-FR"/>
              <a:t>Modifiez le style du titre</a:t>
            </a:r>
            <a:endParaRPr lang="en-US"/>
          </a:p>
        </p:txBody>
      </p:sp>
      <p:sp>
        <p:nvSpPr>
          <p:cNvPr id="3" name="Espace réservé de la date 2">
            <a:extLst>
              <a:ext uri="{FF2B5EF4-FFF2-40B4-BE49-F238E27FC236}">
                <a16:creationId xmlns:a16="http://schemas.microsoft.com/office/drawing/2014/main" id="{3C40A0D3-1CE2-404D-86E4-B4ACBBDBF17B}"/>
              </a:ext>
            </a:extLst>
          </p:cNvPr>
          <p:cNvSpPr>
            <a:spLocks noGrp="1"/>
          </p:cNvSpPr>
          <p:nvPr>
            <p:ph type="dt" sz="half" idx="10"/>
          </p:nvPr>
        </p:nvSpPr>
        <p:spPr/>
        <p:txBody>
          <a:bodyPr/>
          <a:lstStyle/>
          <a:p>
            <a:fld id="{8BD45DC1-00D4-4E59-99C4-F2EA6A05ECEE}" type="datetime1">
              <a:rPr lang="en-US" smtClean="0"/>
              <a:t>2/15/2021</a:t>
            </a:fld>
            <a:endParaRPr lang="en-US"/>
          </a:p>
        </p:txBody>
      </p:sp>
      <p:sp>
        <p:nvSpPr>
          <p:cNvPr id="4" name="Espace réservé du pied de page 3">
            <a:extLst>
              <a:ext uri="{FF2B5EF4-FFF2-40B4-BE49-F238E27FC236}">
                <a16:creationId xmlns:a16="http://schemas.microsoft.com/office/drawing/2014/main" id="{6721002C-FD40-406C-B372-4CECA37DD366}"/>
              </a:ext>
            </a:extLst>
          </p:cNvPr>
          <p:cNvSpPr>
            <a:spLocks noGrp="1"/>
          </p:cNvSpPr>
          <p:nvPr>
            <p:ph type="ftr" sz="quarter" idx="11"/>
          </p:nvPr>
        </p:nvSpPr>
        <p:spPr/>
        <p:txBody>
          <a:bodyPr/>
          <a:lstStyle/>
          <a:p>
            <a:endParaRPr lang="en-US"/>
          </a:p>
        </p:txBody>
      </p:sp>
      <p:sp>
        <p:nvSpPr>
          <p:cNvPr id="5" name="Espace réservé du numéro de diapositive 4">
            <a:extLst>
              <a:ext uri="{FF2B5EF4-FFF2-40B4-BE49-F238E27FC236}">
                <a16:creationId xmlns:a16="http://schemas.microsoft.com/office/drawing/2014/main" id="{B7C0ACF2-D08F-4646-876B-2FE9A8F23FC9}"/>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315170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22E7FF0-0DF2-4609-8E13-F8AD21CC8F83}"/>
              </a:ext>
            </a:extLst>
          </p:cNvPr>
          <p:cNvSpPr>
            <a:spLocks noGrp="1"/>
          </p:cNvSpPr>
          <p:nvPr>
            <p:ph type="dt" sz="half" idx="10"/>
          </p:nvPr>
        </p:nvSpPr>
        <p:spPr/>
        <p:txBody>
          <a:bodyPr/>
          <a:lstStyle/>
          <a:p>
            <a:fld id="{AA2F63CF-7E49-46EE-BF96-98D1EE0E8EC2}" type="datetime1">
              <a:rPr lang="en-US" smtClean="0"/>
              <a:t>2/15/2021</a:t>
            </a:fld>
            <a:endParaRPr lang="en-US"/>
          </a:p>
        </p:txBody>
      </p:sp>
      <p:sp>
        <p:nvSpPr>
          <p:cNvPr id="3" name="Espace réservé du pied de page 2">
            <a:extLst>
              <a:ext uri="{FF2B5EF4-FFF2-40B4-BE49-F238E27FC236}">
                <a16:creationId xmlns:a16="http://schemas.microsoft.com/office/drawing/2014/main" id="{E29AB0C0-7F6B-4F93-8EEE-BFB5B538EA05}"/>
              </a:ext>
            </a:extLst>
          </p:cNvPr>
          <p:cNvSpPr>
            <a:spLocks noGrp="1"/>
          </p:cNvSpPr>
          <p:nvPr>
            <p:ph type="ftr" sz="quarter" idx="11"/>
          </p:nvPr>
        </p:nvSpPr>
        <p:spPr/>
        <p:txBody>
          <a:bodyPr/>
          <a:lstStyle/>
          <a:p>
            <a:endParaRPr lang="en-US"/>
          </a:p>
        </p:txBody>
      </p:sp>
      <p:sp>
        <p:nvSpPr>
          <p:cNvPr id="4" name="Espace réservé du numéro de diapositive 3">
            <a:extLst>
              <a:ext uri="{FF2B5EF4-FFF2-40B4-BE49-F238E27FC236}">
                <a16:creationId xmlns:a16="http://schemas.microsoft.com/office/drawing/2014/main" id="{60BE172D-5466-4E0A-B4F9-AD924263452C}"/>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1510632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648179-6602-488C-BC73-B9961397086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a:extLst>
              <a:ext uri="{FF2B5EF4-FFF2-40B4-BE49-F238E27FC236}">
                <a16:creationId xmlns:a16="http://schemas.microsoft.com/office/drawing/2014/main" id="{FA579767-CC08-4B91-88ED-A28781C6C3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a:extLst>
              <a:ext uri="{FF2B5EF4-FFF2-40B4-BE49-F238E27FC236}">
                <a16:creationId xmlns:a16="http://schemas.microsoft.com/office/drawing/2014/main" id="{48A99119-FD16-4B7C-B36C-80619AF7A6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1101604-4338-4F02-AA90-3FF4CC04517E}"/>
              </a:ext>
            </a:extLst>
          </p:cNvPr>
          <p:cNvSpPr>
            <a:spLocks noGrp="1"/>
          </p:cNvSpPr>
          <p:nvPr>
            <p:ph type="dt" sz="half" idx="10"/>
          </p:nvPr>
        </p:nvSpPr>
        <p:spPr/>
        <p:txBody>
          <a:bodyPr/>
          <a:lstStyle/>
          <a:p>
            <a:fld id="{229936B6-3A65-4A3A-A8E9-5C5888E9A4AA}" type="datetime1">
              <a:rPr lang="en-US" smtClean="0"/>
              <a:t>2/15/2021</a:t>
            </a:fld>
            <a:endParaRPr lang="en-US"/>
          </a:p>
        </p:txBody>
      </p:sp>
      <p:sp>
        <p:nvSpPr>
          <p:cNvPr id="6" name="Espace réservé du pied de page 5">
            <a:extLst>
              <a:ext uri="{FF2B5EF4-FFF2-40B4-BE49-F238E27FC236}">
                <a16:creationId xmlns:a16="http://schemas.microsoft.com/office/drawing/2014/main" id="{AD6FE350-20C2-4518-8EC9-3C982905B9BC}"/>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536531F8-20D0-4F08-A560-7667D47D55FF}"/>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1490833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9E416B-DE52-412D-B6C2-08B535803C5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a:extLst>
              <a:ext uri="{FF2B5EF4-FFF2-40B4-BE49-F238E27FC236}">
                <a16:creationId xmlns:a16="http://schemas.microsoft.com/office/drawing/2014/main" id="{8204C636-A554-495A-B8E1-5D078227A9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a:extLst>
              <a:ext uri="{FF2B5EF4-FFF2-40B4-BE49-F238E27FC236}">
                <a16:creationId xmlns:a16="http://schemas.microsoft.com/office/drawing/2014/main" id="{6AB3A77B-086F-46A2-A201-BB9387F9A9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FFF8F5C-452E-4997-B5BC-B9597AB4CC6F}"/>
              </a:ext>
            </a:extLst>
          </p:cNvPr>
          <p:cNvSpPr>
            <a:spLocks noGrp="1"/>
          </p:cNvSpPr>
          <p:nvPr>
            <p:ph type="dt" sz="half" idx="10"/>
          </p:nvPr>
        </p:nvSpPr>
        <p:spPr/>
        <p:txBody>
          <a:bodyPr/>
          <a:lstStyle/>
          <a:p>
            <a:fld id="{051B3E2F-C32A-49FD-9A30-F01C4268B41B}" type="datetime1">
              <a:rPr lang="en-US" smtClean="0"/>
              <a:t>2/15/2021</a:t>
            </a:fld>
            <a:endParaRPr lang="en-US"/>
          </a:p>
        </p:txBody>
      </p:sp>
      <p:sp>
        <p:nvSpPr>
          <p:cNvPr id="6" name="Espace réservé du pied de page 5">
            <a:extLst>
              <a:ext uri="{FF2B5EF4-FFF2-40B4-BE49-F238E27FC236}">
                <a16:creationId xmlns:a16="http://schemas.microsoft.com/office/drawing/2014/main" id="{8A8BD1C1-F82E-49DE-92BE-16068537B860}"/>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42167D47-C281-43AF-906F-F85420BCF241}"/>
              </a:ext>
            </a:extLst>
          </p:cNvPr>
          <p:cNvSpPr>
            <a:spLocks noGrp="1"/>
          </p:cNvSpPr>
          <p:nvPr>
            <p:ph type="sldNum" sz="quarter" idx="12"/>
          </p:nvPr>
        </p:nvSpPr>
        <p:spPr/>
        <p:txBody>
          <a:bodyPr/>
          <a:lstStyle/>
          <a:p>
            <a:fld id="{2FE97552-1FA8-4D7B-8804-3EE52356226E}" type="slidenum">
              <a:rPr lang="en-US" smtClean="0"/>
              <a:t>‹#›</a:t>
            </a:fld>
            <a:endParaRPr lang="en-US"/>
          </a:p>
        </p:txBody>
      </p:sp>
    </p:spTree>
    <p:extLst>
      <p:ext uri="{BB962C8B-B14F-4D97-AF65-F5344CB8AC3E}">
        <p14:creationId xmlns:p14="http://schemas.microsoft.com/office/powerpoint/2010/main" val="697823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95796D7-474F-41DB-A175-2CB24F281F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EDC9B571-4E85-4468-B51C-223DCEC681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F6E26EAF-6395-4BB8-813C-21538B87DC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1C723A-F472-4F50-BDF4-DBDF8EC0265B}" type="datetime1">
              <a:rPr lang="en-US" smtClean="0"/>
              <a:t>2/15/2021</a:t>
            </a:fld>
            <a:endParaRPr lang="en-US"/>
          </a:p>
        </p:txBody>
      </p:sp>
      <p:sp>
        <p:nvSpPr>
          <p:cNvPr id="5" name="Espace réservé du pied de page 4">
            <a:extLst>
              <a:ext uri="{FF2B5EF4-FFF2-40B4-BE49-F238E27FC236}">
                <a16:creationId xmlns:a16="http://schemas.microsoft.com/office/drawing/2014/main" id="{4D88C536-13DF-4A2D-A7C5-3DB3135F3E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a:extLst>
              <a:ext uri="{FF2B5EF4-FFF2-40B4-BE49-F238E27FC236}">
                <a16:creationId xmlns:a16="http://schemas.microsoft.com/office/drawing/2014/main" id="{D390D0E9-FF68-4B2F-9794-5B84CDD81E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E97552-1FA8-4D7B-8804-3EE52356226E}" type="slidenum">
              <a:rPr lang="en-US" smtClean="0"/>
              <a:t>‹#›</a:t>
            </a:fld>
            <a:endParaRPr lang="en-US"/>
          </a:p>
        </p:txBody>
      </p:sp>
    </p:spTree>
    <p:extLst>
      <p:ext uri="{BB962C8B-B14F-4D97-AF65-F5344CB8AC3E}">
        <p14:creationId xmlns:p14="http://schemas.microsoft.com/office/powerpoint/2010/main" val="41382259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2.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microsoft.com/office/2007/relationships/hdphoto" Target="../media/hdphoto3.wdp"/><Relationship Id="rId5" Type="http://schemas.openxmlformats.org/officeDocument/2006/relationships/image" Target="../media/image14.png"/><Relationship Id="rId4" Type="http://schemas.openxmlformats.org/officeDocument/2006/relationships/hyperlink" Target="https://www.kaggle.com/dgawlik/nys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hyperlink" Target="https://www.kaggle.com/dgawlik/nyse" TargetMode="External"/><Relationship Id="rId2" Type="http://schemas.openxmlformats.org/officeDocument/2006/relationships/image" Target="../media/image9.png"/><Relationship Id="rId1" Type="http://schemas.openxmlformats.org/officeDocument/2006/relationships/slideLayout" Target="../slideLayouts/slideLayout1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A96402AE-1667-4499-BB32-0781FAAD5545}"/>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4168" y="0"/>
            <a:ext cx="12200335" cy="6857999"/>
          </a:xfrm>
          <a:prstGeom prst="rect">
            <a:avLst/>
          </a:prstGeom>
        </p:spPr>
      </p:pic>
      <p:sp>
        <p:nvSpPr>
          <p:cNvPr id="4" name="ZoneTexte 3">
            <a:extLst>
              <a:ext uri="{FF2B5EF4-FFF2-40B4-BE49-F238E27FC236}">
                <a16:creationId xmlns:a16="http://schemas.microsoft.com/office/drawing/2014/main" id="{178AAABD-FA49-4E9D-81AF-A61C75337EB4}"/>
              </a:ext>
            </a:extLst>
          </p:cNvPr>
          <p:cNvSpPr txBox="1"/>
          <p:nvPr/>
        </p:nvSpPr>
        <p:spPr>
          <a:xfrm rot="10800000" flipH="1" flipV="1">
            <a:off x="2024206" y="2651036"/>
            <a:ext cx="8143585" cy="1200329"/>
          </a:xfrm>
          <a:prstGeom prst="rect">
            <a:avLst/>
          </a:prstGeom>
          <a:noFill/>
        </p:spPr>
        <p:txBody>
          <a:bodyPr wrap="square" rtlCol="0">
            <a:spAutoFit/>
          </a:bodyPr>
          <a:lstStyle/>
          <a:p>
            <a:pPr algn="ctr"/>
            <a:r>
              <a:rPr lang="en-US" sz="4000" dirty="0">
                <a:solidFill>
                  <a:schemeClr val="bg2"/>
                </a:solidFill>
                <a:latin typeface="+mj-lt"/>
              </a:rPr>
              <a:t>UE 4 Artificial Intelligence for Finance</a:t>
            </a:r>
            <a:endParaRPr lang="en-US" sz="4000" dirty="0">
              <a:solidFill>
                <a:srgbClr val="337A98"/>
              </a:solidFill>
              <a:latin typeface="+mj-lt"/>
            </a:endParaRPr>
          </a:p>
          <a:p>
            <a:pPr algn="ctr"/>
            <a:r>
              <a:rPr lang="en-US" sz="4000" b="1" dirty="0">
                <a:solidFill>
                  <a:schemeClr val="bg2"/>
                </a:solidFill>
                <a:latin typeface="+mj-lt"/>
              </a:rPr>
              <a:t>Group Project</a:t>
            </a:r>
          </a:p>
        </p:txBody>
      </p:sp>
      <p:sp>
        <p:nvSpPr>
          <p:cNvPr id="6" name="ZoneTexte 5">
            <a:extLst>
              <a:ext uri="{FF2B5EF4-FFF2-40B4-BE49-F238E27FC236}">
                <a16:creationId xmlns:a16="http://schemas.microsoft.com/office/drawing/2014/main" id="{49BE259E-2B0B-4A5D-9CC2-55C7A227785F}"/>
              </a:ext>
            </a:extLst>
          </p:cNvPr>
          <p:cNvSpPr txBox="1"/>
          <p:nvPr/>
        </p:nvSpPr>
        <p:spPr>
          <a:xfrm>
            <a:off x="426030" y="6211669"/>
            <a:ext cx="7629525" cy="646331"/>
          </a:xfrm>
          <a:prstGeom prst="rect">
            <a:avLst/>
          </a:prstGeom>
          <a:noFill/>
        </p:spPr>
        <p:txBody>
          <a:bodyPr wrap="square" rtlCol="0">
            <a:spAutoFit/>
          </a:bodyPr>
          <a:lstStyle/>
          <a:p>
            <a:r>
              <a:rPr lang="en-US" dirty="0">
                <a:solidFill>
                  <a:schemeClr val="bg2"/>
                </a:solidFill>
                <a:latin typeface="+mj-lt"/>
              </a:rPr>
              <a:t>Kevin </a:t>
            </a:r>
            <a:r>
              <a:rPr lang="en-US" cap="small" dirty="0">
                <a:solidFill>
                  <a:schemeClr val="bg2"/>
                </a:solidFill>
                <a:latin typeface="+mj-lt"/>
              </a:rPr>
              <a:t>Da Silva </a:t>
            </a:r>
            <a:r>
              <a:rPr lang="en-US" dirty="0">
                <a:solidFill>
                  <a:schemeClr val="bg2"/>
                </a:solidFill>
                <a:latin typeface="+mj-lt"/>
              </a:rPr>
              <a:t>| Louise </a:t>
            </a:r>
            <a:r>
              <a:rPr lang="en-US" cap="small" dirty="0">
                <a:solidFill>
                  <a:schemeClr val="bg2"/>
                </a:solidFill>
                <a:latin typeface="+mj-lt"/>
              </a:rPr>
              <a:t>Dietrich</a:t>
            </a:r>
            <a:r>
              <a:rPr lang="en-US" dirty="0">
                <a:solidFill>
                  <a:schemeClr val="bg2"/>
                </a:solidFill>
                <a:latin typeface="+mj-lt"/>
              </a:rPr>
              <a:t> | </a:t>
            </a:r>
            <a:r>
              <a:rPr lang="en-US" dirty="0" err="1">
                <a:solidFill>
                  <a:schemeClr val="bg2"/>
                </a:solidFill>
                <a:latin typeface="+mj-lt"/>
              </a:rPr>
              <a:t>Maéva</a:t>
            </a:r>
            <a:r>
              <a:rPr lang="en-US" dirty="0">
                <a:solidFill>
                  <a:schemeClr val="bg2"/>
                </a:solidFill>
                <a:latin typeface="+mj-lt"/>
              </a:rPr>
              <a:t> </a:t>
            </a:r>
            <a:r>
              <a:rPr lang="en-US" cap="small" dirty="0">
                <a:solidFill>
                  <a:schemeClr val="bg2"/>
                </a:solidFill>
                <a:latin typeface="+mj-lt"/>
              </a:rPr>
              <a:t>Mecker</a:t>
            </a:r>
            <a:r>
              <a:rPr lang="en-US" dirty="0">
                <a:solidFill>
                  <a:schemeClr val="bg2"/>
                </a:solidFill>
                <a:latin typeface="+mj-lt"/>
              </a:rPr>
              <a:t> | Alberto </a:t>
            </a:r>
            <a:r>
              <a:rPr lang="en-US" cap="small" dirty="0">
                <a:solidFill>
                  <a:schemeClr val="bg2"/>
                </a:solidFill>
                <a:latin typeface="+mj-lt"/>
              </a:rPr>
              <a:t>Monari</a:t>
            </a:r>
          </a:p>
          <a:p>
            <a:endParaRPr lang="en-US" dirty="0">
              <a:solidFill>
                <a:schemeClr val="bg2"/>
              </a:solidFill>
              <a:latin typeface="+mj-lt"/>
            </a:endParaRPr>
          </a:p>
        </p:txBody>
      </p:sp>
      <p:pic>
        <p:nvPicPr>
          <p:cNvPr id="14" name="Image 13">
            <a:extLst>
              <a:ext uri="{FF2B5EF4-FFF2-40B4-BE49-F238E27FC236}">
                <a16:creationId xmlns:a16="http://schemas.microsoft.com/office/drawing/2014/main" id="{1177E2D0-2808-4141-A447-A26A45FD1D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0949" y="147856"/>
            <a:ext cx="947519" cy="947519"/>
          </a:xfrm>
          <a:prstGeom prst="rect">
            <a:avLst/>
          </a:prstGeom>
        </p:spPr>
      </p:pic>
    </p:spTree>
    <p:extLst>
      <p:ext uri="{BB962C8B-B14F-4D97-AF65-F5344CB8AC3E}">
        <p14:creationId xmlns:p14="http://schemas.microsoft.com/office/powerpoint/2010/main" val="3635356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018501" y="-28875"/>
            <a:ext cx="4040939" cy="1494207"/>
          </a:xfrm>
          <a:prstGeom prst="rect">
            <a:avLst/>
          </a:prstGeom>
        </p:spPr>
        <p:txBody>
          <a:bodyPr spcFirstLastPara="1" vert="horz" wrap="square" lIns="121900" tIns="121900" rIns="121900" bIns="121900" rtlCol="0" anchor="ctr" anchorCtr="0">
            <a:noAutofit/>
          </a:bodyPr>
          <a:lstStyle/>
          <a:p>
            <a:r>
              <a:rPr lang="en" sz="2800" dirty="0"/>
              <a:t>FINANCIAL APPLICATION</a:t>
            </a:r>
            <a:br>
              <a:rPr lang="en" sz="2800" dirty="0"/>
            </a:br>
            <a:endParaRPr sz="2800" dirty="0"/>
          </a:p>
        </p:txBody>
      </p:sp>
      <p:sp>
        <p:nvSpPr>
          <p:cNvPr id="220" name="Google Shape;220;p36"/>
          <p:cNvSpPr txBox="1">
            <a:spLocks noGrp="1"/>
          </p:cNvSpPr>
          <p:nvPr>
            <p:ph type="title" idx="2"/>
          </p:nvPr>
        </p:nvSpPr>
        <p:spPr>
          <a:xfrm flipH="1">
            <a:off x="3782729" y="0"/>
            <a:ext cx="1341427" cy="1006000"/>
          </a:xfrm>
          <a:prstGeom prst="rect">
            <a:avLst/>
          </a:prstGeom>
        </p:spPr>
        <p:txBody>
          <a:bodyPr spcFirstLastPara="1" vert="horz" wrap="square" lIns="121900" tIns="121900" rIns="121900" bIns="121900" rtlCol="0" anchor="ctr" anchorCtr="0">
            <a:noAutofit/>
          </a:bodyPr>
          <a:lstStyle/>
          <a:p>
            <a:r>
              <a:rPr lang="en" sz="4400" dirty="0"/>
              <a:t>02</a:t>
            </a:r>
            <a:endParaRPr sz="4400" dirty="0"/>
          </a:p>
        </p:txBody>
      </p:sp>
      <p:sp>
        <p:nvSpPr>
          <p:cNvPr id="2" name="ZoneTexte 1">
            <a:extLst>
              <a:ext uri="{FF2B5EF4-FFF2-40B4-BE49-F238E27FC236}">
                <a16:creationId xmlns:a16="http://schemas.microsoft.com/office/drawing/2014/main" id="{AA790AE8-AB8E-41F9-8416-6ACD519CA8AD}"/>
              </a:ext>
            </a:extLst>
          </p:cNvPr>
          <p:cNvSpPr txBox="1"/>
          <p:nvPr/>
        </p:nvSpPr>
        <p:spPr>
          <a:xfrm>
            <a:off x="799209" y="1465332"/>
            <a:ext cx="10593582" cy="4801314"/>
          </a:xfrm>
          <a:prstGeom prst="rect">
            <a:avLst/>
          </a:prstGeom>
          <a:noFill/>
        </p:spPr>
        <p:txBody>
          <a:bodyPr wrap="square" rtlCol="0">
            <a:spAutoFit/>
          </a:bodyPr>
          <a:lstStyle/>
          <a:p>
            <a:r>
              <a:rPr lang="en-US" dirty="0">
                <a:latin typeface="+mj-lt"/>
              </a:rPr>
              <a:t>The Netflix stock data has been splitted: 90 % for the </a:t>
            </a:r>
            <a:r>
              <a:rPr lang="en-US" b="1" dirty="0">
                <a:latin typeface="+mj-lt"/>
              </a:rPr>
              <a:t>train set</a:t>
            </a:r>
            <a:r>
              <a:rPr lang="en-US" dirty="0">
                <a:latin typeface="+mj-lt"/>
              </a:rPr>
              <a:t>, 5% for the </a:t>
            </a:r>
            <a:r>
              <a:rPr lang="en-US" b="1" dirty="0">
                <a:latin typeface="+mj-lt"/>
              </a:rPr>
              <a:t>validation</a:t>
            </a:r>
            <a:r>
              <a:rPr lang="en-US" dirty="0">
                <a:latin typeface="+mj-lt"/>
              </a:rPr>
              <a:t> and 5% for the </a:t>
            </a:r>
            <a:r>
              <a:rPr lang="en-US" b="1" dirty="0">
                <a:latin typeface="+mj-lt"/>
              </a:rPr>
              <a:t>test set</a:t>
            </a:r>
            <a:r>
              <a:rPr lang="en-US" dirty="0">
                <a:latin typeface="+mj-lt"/>
              </a:rPr>
              <a:t>.</a:t>
            </a:r>
          </a:p>
          <a:p>
            <a:r>
              <a:rPr lang="en-GB" dirty="0">
                <a:latin typeface="+mj-lt"/>
              </a:rPr>
              <a:t>The training set is the set in which the neural network is trained and the validation set is the set in which we validate our algorithm. The test set is a set of data that we imagine we do not have yet (i.e. a future prediction of our stock) although actually in this model we take a test set of which we have the actual stock values, so we can calculate a score on this set as well.</a:t>
            </a:r>
            <a:endParaRPr lang="en-US" dirty="0">
              <a:latin typeface="+mj-lt"/>
            </a:endParaRPr>
          </a:p>
          <a:p>
            <a:endParaRPr lang="en-US" dirty="0">
              <a:latin typeface="+mj-lt"/>
            </a:endParaRPr>
          </a:p>
          <a:p>
            <a:r>
              <a:rPr lang="en-US" dirty="0">
                <a:latin typeface="+mj-lt"/>
              </a:rPr>
              <a:t>The stock prices were normalized by the stock volume, and we have </a:t>
            </a:r>
            <a:r>
              <a:rPr lang="en-US" b="1" dirty="0">
                <a:latin typeface="+mj-lt"/>
              </a:rPr>
              <a:t>4 inputs </a:t>
            </a:r>
            <a:r>
              <a:rPr lang="en-US" dirty="0">
                <a:latin typeface="+mj-lt"/>
              </a:rPr>
              <a:t>for our RNN : </a:t>
            </a:r>
          </a:p>
          <a:p>
            <a:pPr marL="285750" indent="-285750">
              <a:buFont typeface="Arial" panose="020B0604020202020204" pitchFamily="34" charset="0"/>
              <a:buChar char="•"/>
            </a:pPr>
            <a:r>
              <a:rPr lang="en-US" dirty="0">
                <a:latin typeface="+mj-lt"/>
              </a:rPr>
              <a:t>Opening price</a:t>
            </a:r>
          </a:p>
          <a:p>
            <a:pPr marL="285750" indent="-285750">
              <a:buFont typeface="Arial" panose="020B0604020202020204" pitchFamily="34" charset="0"/>
              <a:buChar char="•"/>
            </a:pPr>
            <a:r>
              <a:rPr lang="en-US" dirty="0">
                <a:latin typeface="+mj-lt"/>
              </a:rPr>
              <a:t>Closing price</a:t>
            </a:r>
          </a:p>
          <a:p>
            <a:pPr marL="285750" indent="-285750">
              <a:buFont typeface="Arial" panose="020B0604020202020204" pitchFamily="34" charset="0"/>
              <a:buChar char="•"/>
            </a:pPr>
            <a:r>
              <a:rPr lang="en-US" dirty="0">
                <a:latin typeface="+mj-lt"/>
              </a:rPr>
              <a:t>Highest price of the day</a:t>
            </a:r>
          </a:p>
          <a:p>
            <a:pPr marL="285750" indent="-285750">
              <a:buFont typeface="Arial" panose="020B0604020202020204" pitchFamily="34" charset="0"/>
              <a:buChar char="•"/>
            </a:pPr>
            <a:r>
              <a:rPr lang="en-US" dirty="0">
                <a:latin typeface="+mj-lt"/>
              </a:rPr>
              <a:t>Lowest price of the day</a:t>
            </a:r>
          </a:p>
          <a:p>
            <a:pPr marL="285750" indent="-285750">
              <a:buFont typeface="Arial" panose="020B0604020202020204" pitchFamily="34" charset="0"/>
              <a:buChar char="•"/>
            </a:pPr>
            <a:endParaRPr lang="en-US" dirty="0">
              <a:latin typeface="+mj-lt"/>
            </a:endParaRPr>
          </a:p>
          <a:p>
            <a:endParaRPr lang="en-US" dirty="0">
              <a:latin typeface="+mj-lt"/>
            </a:endParaRPr>
          </a:p>
          <a:p>
            <a:r>
              <a:rPr lang="en-US" dirty="0">
                <a:latin typeface="+mj-lt"/>
              </a:rPr>
              <a:t>Our RNN has </a:t>
            </a:r>
            <a:r>
              <a:rPr lang="en-US" b="1" dirty="0">
                <a:latin typeface="+mj-lt"/>
              </a:rPr>
              <a:t>200 neurons </a:t>
            </a:r>
            <a:r>
              <a:rPr lang="en-US" dirty="0">
                <a:latin typeface="+mj-lt"/>
              </a:rPr>
              <a:t>dispatched in </a:t>
            </a:r>
            <a:r>
              <a:rPr lang="en-US" b="1" dirty="0">
                <a:latin typeface="+mj-lt"/>
              </a:rPr>
              <a:t>2 layers, </a:t>
            </a:r>
            <a:r>
              <a:rPr lang="en-US" dirty="0">
                <a:latin typeface="+mj-lt"/>
              </a:rPr>
              <a:t>and it will return </a:t>
            </a:r>
            <a:r>
              <a:rPr lang="en-US" b="1" dirty="0">
                <a:latin typeface="+mj-lt"/>
              </a:rPr>
              <a:t>4 outputs </a:t>
            </a:r>
            <a:r>
              <a:rPr lang="en-US" dirty="0">
                <a:latin typeface="+mj-lt"/>
              </a:rPr>
              <a:t>corresponding to the same features as the inputs. These 4 outputs are stacked to compute the final prediction.</a:t>
            </a:r>
            <a:endParaRPr lang="en-US" dirty="0"/>
          </a:p>
          <a:p>
            <a:endParaRPr lang="en-US" dirty="0"/>
          </a:p>
          <a:p>
            <a:endParaRPr lang="en-US" dirty="0"/>
          </a:p>
        </p:txBody>
      </p:sp>
    </p:spTree>
    <p:extLst>
      <p:ext uri="{BB962C8B-B14F-4D97-AF65-F5344CB8AC3E}">
        <p14:creationId xmlns:p14="http://schemas.microsoft.com/office/powerpoint/2010/main" val="3207713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018501" y="-28875"/>
            <a:ext cx="4040939" cy="1494207"/>
          </a:xfrm>
          <a:prstGeom prst="rect">
            <a:avLst/>
          </a:prstGeom>
        </p:spPr>
        <p:txBody>
          <a:bodyPr spcFirstLastPara="1" vert="horz" wrap="square" lIns="121900" tIns="121900" rIns="121900" bIns="121900" rtlCol="0" anchor="ctr" anchorCtr="0">
            <a:noAutofit/>
          </a:bodyPr>
          <a:lstStyle/>
          <a:p>
            <a:r>
              <a:rPr lang="en" sz="2800" dirty="0"/>
              <a:t>FINANCIAL APPLICATION</a:t>
            </a:r>
            <a:br>
              <a:rPr lang="en" sz="2800" dirty="0"/>
            </a:br>
            <a:endParaRPr sz="2800" dirty="0"/>
          </a:p>
        </p:txBody>
      </p:sp>
      <p:sp>
        <p:nvSpPr>
          <p:cNvPr id="220" name="Google Shape;220;p36"/>
          <p:cNvSpPr txBox="1">
            <a:spLocks noGrp="1"/>
          </p:cNvSpPr>
          <p:nvPr>
            <p:ph type="title" idx="2"/>
          </p:nvPr>
        </p:nvSpPr>
        <p:spPr>
          <a:xfrm flipH="1">
            <a:off x="3782729" y="0"/>
            <a:ext cx="1341427" cy="1006000"/>
          </a:xfrm>
          <a:prstGeom prst="rect">
            <a:avLst/>
          </a:prstGeom>
        </p:spPr>
        <p:txBody>
          <a:bodyPr spcFirstLastPara="1" vert="horz" wrap="square" lIns="121900" tIns="121900" rIns="121900" bIns="121900" rtlCol="0" anchor="ctr" anchorCtr="0">
            <a:noAutofit/>
          </a:bodyPr>
          <a:lstStyle/>
          <a:p>
            <a:r>
              <a:rPr lang="en" sz="4400" dirty="0"/>
              <a:t>02</a:t>
            </a:r>
            <a:endParaRPr sz="4400" dirty="0"/>
          </a:p>
        </p:txBody>
      </p:sp>
      <p:sp>
        <p:nvSpPr>
          <p:cNvPr id="2" name="ZoneTexte 1">
            <a:extLst>
              <a:ext uri="{FF2B5EF4-FFF2-40B4-BE49-F238E27FC236}">
                <a16:creationId xmlns:a16="http://schemas.microsoft.com/office/drawing/2014/main" id="{AA790AE8-AB8E-41F9-8416-6ACD519CA8AD}"/>
              </a:ext>
            </a:extLst>
          </p:cNvPr>
          <p:cNvSpPr txBox="1"/>
          <p:nvPr/>
        </p:nvSpPr>
        <p:spPr>
          <a:xfrm>
            <a:off x="799208" y="1006000"/>
            <a:ext cx="10593582" cy="369332"/>
          </a:xfrm>
          <a:prstGeom prst="rect">
            <a:avLst/>
          </a:prstGeom>
          <a:noFill/>
        </p:spPr>
        <p:txBody>
          <a:bodyPr wrap="square" rtlCol="0">
            <a:spAutoFit/>
          </a:bodyPr>
          <a:lstStyle/>
          <a:p>
            <a:r>
              <a:rPr lang="en-US" dirty="0">
                <a:latin typeface="+mj-lt"/>
              </a:rPr>
              <a:t>These are our results visualized: </a:t>
            </a:r>
            <a:r>
              <a:rPr lang="en-GB" dirty="0">
                <a:latin typeface="+mj-lt"/>
              </a:rPr>
              <a:t>the entire stock (2010 to 2016) with the actual values and our predicted values.</a:t>
            </a:r>
            <a:endParaRPr lang="en-US" dirty="0">
              <a:latin typeface="+mj-lt"/>
            </a:endParaRPr>
          </a:p>
        </p:txBody>
      </p:sp>
      <p:pic>
        <p:nvPicPr>
          <p:cNvPr id="3076" name="Picture 4">
            <a:extLst>
              <a:ext uri="{FF2B5EF4-FFF2-40B4-BE49-F238E27FC236}">
                <a16:creationId xmlns:a16="http://schemas.microsoft.com/office/drawing/2014/main" id="{34E924F3-DFB9-4BF2-B42D-6EDA52B053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151" y="1837677"/>
            <a:ext cx="11766601" cy="4563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958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018501" y="-28875"/>
            <a:ext cx="4040939" cy="1494207"/>
          </a:xfrm>
          <a:prstGeom prst="rect">
            <a:avLst/>
          </a:prstGeom>
        </p:spPr>
        <p:txBody>
          <a:bodyPr spcFirstLastPara="1" vert="horz" wrap="square" lIns="121900" tIns="121900" rIns="121900" bIns="121900" rtlCol="0" anchor="ctr" anchorCtr="0">
            <a:noAutofit/>
          </a:bodyPr>
          <a:lstStyle/>
          <a:p>
            <a:r>
              <a:rPr lang="en" sz="2800" dirty="0"/>
              <a:t>FINANCIAL APPLICATION</a:t>
            </a:r>
            <a:br>
              <a:rPr lang="en" sz="2800" dirty="0"/>
            </a:br>
            <a:endParaRPr sz="2800" dirty="0"/>
          </a:p>
        </p:txBody>
      </p:sp>
      <p:sp>
        <p:nvSpPr>
          <p:cNvPr id="220" name="Google Shape;220;p36"/>
          <p:cNvSpPr txBox="1">
            <a:spLocks noGrp="1"/>
          </p:cNvSpPr>
          <p:nvPr>
            <p:ph type="title" idx="2"/>
          </p:nvPr>
        </p:nvSpPr>
        <p:spPr>
          <a:xfrm flipH="1">
            <a:off x="3782729" y="0"/>
            <a:ext cx="1341427" cy="1006000"/>
          </a:xfrm>
          <a:prstGeom prst="rect">
            <a:avLst/>
          </a:prstGeom>
        </p:spPr>
        <p:txBody>
          <a:bodyPr spcFirstLastPara="1" vert="horz" wrap="square" lIns="121900" tIns="121900" rIns="121900" bIns="121900" rtlCol="0" anchor="ctr" anchorCtr="0">
            <a:noAutofit/>
          </a:bodyPr>
          <a:lstStyle/>
          <a:p>
            <a:r>
              <a:rPr lang="en" sz="4400" dirty="0"/>
              <a:t>02</a:t>
            </a:r>
            <a:endParaRPr sz="4400" dirty="0"/>
          </a:p>
        </p:txBody>
      </p:sp>
      <p:sp>
        <p:nvSpPr>
          <p:cNvPr id="8" name="TextBox 7">
            <a:extLst>
              <a:ext uri="{FF2B5EF4-FFF2-40B4-BE49-F238E27FC236}">
                <a16:creationId xmlns:a16="http://schemas.microsoft.com/office/drawing/2014/main" id="{B6BC02EA-D691-47CA-BA4A-07539C337913}"/>
              </a:ext>
            </a:extLst>
          </p:cNvPr>
          <p:cNvSpPr txBox="1"/>
          <p:nvPr/>
        </p:nvSpPr>
        <p:spPr>
          <a:xfrm>
            <a:off x="628464" y="1006000"/>
            <a:ext cx="11273410" cy="369332"/>
          </a:xfrm>
          <a:prstGeom prst="rect">
            <a:avLst/>
          </a:prstGeom>
          <a:noFill/>
        </p:spPr>
        <p:txBody>
          <a:bodyPr wrap="square">
            <a:spAutoFit/>
          </a:bodyPr>
          <a:lstStyle/>
          <a:p>
            <a:r>
              <a:rPr lang="en-GB" dirty="0">
                <a:latin typeface="+mj-lt"/>
              </a:rPr>
              <a:t>Here there are our results with a zoom on the test set (which makes a prediction on the last 3 months or so of 2016).</a:t>
            </a:r>
          </a:p>
        </p:txBody>
      </p:sp>
      <p:pic>
        <p:nvPicPr>
          <p:cNvPr id="4100" name="Picture 4">
            <a:extLst>
              <a:ext uri="{FF2B5EF4-FFF2-40B4-BE49-F238E27FC236}">
                <a16:creationId xmlns:a16="http://schemas.microsoft.com/office/drawing/2014/main" id="{1F7BB9CA-50D2-47BB-85DA-1AB78FE6DC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359" y="1826558"/>
            <a:ext cx="11881281" cy="4585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386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duotone>
              <a:schemeClr val="accent5">
                <a:shade val="45000"/>
                <a:satMod val="135000"/>
              </a:schemeClr>
              <a:prstClr val="white"/>
            </a:duotone>
          </a:blip>
          <a:stretch>
            <a:fillRect/>
          </a:stretch>
        </a:blipFill>
        <a:effectLst/>
      </p:bgPr>
    </p:bg>
    <p:spTree>
      <p:nvGrpSpPr>
        <p:cNvPr id="1" name="Shape 316"/>
        <p:cNvGrpSpPr/>
        <p:nvPr/>
      </p:nvGrpSpPr>
      <p:grpSpPr>
        <a:xfrm>
          <a:off x="0" y="0"/>
          <a:ext cx="0" cy="0"/>
          <a:chOff x="0" y="0"/>
          <a:chExt cx="0" cy="0"/>
        </a:xfrm>
      </p:grpSpPr>
      <p:sp>
        <p:nvSpPr>
          <p:cNvPr id="317" name="Google Shape;317;p41"/>
          <p:cNvSpPr txBox="1">
            <a:spLocks noGrp="1"/>
          </p:cNvSpPr>
          <p:nvPr>
            <p:ph type="ctrTitle"/>
          </p:nvPr>
        </p:nvSpPr>
        <p:spPr>
          <a:xfrm flipH="1">
            <a:off x="3672724" y="1796051"/>
            <a:ext cx="6927600" cy="2561600"/>
          </a:xfrm>
          <a:prstGeom prst="rect">
            <a:avLst/>
          </a:prstGeom>
        </p:spPr>
        <p:txBody>
          <a:bodyPr spcFirstLastPara="1" vert="horz" wrap="square" lIns="121900" tIns="121900" rIns="121900" bIns="121900" rtlCol="0" anchor="ctr" anchorCtr="0">
            <a:noAutofit/>
          </a:bodyPr>
          <a:lstStyle/>
          <a:p>
            <a:r>
              <a:rPr lang="en" dirty="0"/>
              <a:t>CONCLUSION</a:t>
            </a:r>
            <a:endParaRPr dirty="0"/>
          </a:p>
        </p:txBody>
      </p:sp>
      <p:sp>
        <p:nvSpPr>
          <p:cNvPr id="318" name="Google Shape;318;p41"/>
          <p:cNvSpPr txBox="1">
            <a:spLocks noGrp="1"/>
          </p:cNvSpPr>
          <p:nvPr>
            <p:ph type="title" idx="2"/>
          </p:nvPr>
        </p:nvSpPr>
        <p:spPr>
          <a:xfrm flipH="1">
            <a:off x="6627924" y="1380284"/>
            <a:ext cx="3972400" cy="1006000"/>
          </a:xfrm>
          <a:prstGeom prst="rect">
            <a:avLst/>
          </a:prstGeom>
        </p:spPr>
        <p:txBody>
          <a:bodyPr spcFirstLastPara="1" vert="horz" wrap="square" lIns="121900" tIns="121900" rIns="121900" bIns="121900" rtlCol="0" anchor="ctr" anchorCtr="0">
            <a:noAutofit/>
          </a:bodyPr>
          <a:lstStyle/>
          <a:p>
            <a:r>
              <a:rPr lang="en"/>
              <a:t>03</a:t>
            </a:r>
            <a:endParaRPr/>
          </a:p>
        </p:txBody>
      </p:sp>
      <p:cxnSp>
        <p:nvCxnSpPr>
          <p:cNvPr id="319" name="Google Shape;319;p41"/>
          <p:cNvCxnSpPr/>
          <p:nvPr/>
        </p:nvCxnSpPr>
        <p:spPr>
          <a:xfrm>
            <a:off x="10169100" y="3659600"/>
            <a:ext cx="208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316"/>
        <p:cNvGrpSpPr/>
        <p:nvPr/>
      </p:nvGrpSpPr>
      <p:grpSpPr>
        <a:xfrm>
          <a:off x="0" y="0"/>
          <a:ext cx="0" cy="0"/>
          <a:chOff x="0" y="0"/>
          <a:chExt cx="0" cy="0"/>
        </a:xfrm>
      </p:grpSpPr>
      <p:sp>
        <p:nvSpPr>
          <p:cNvPr id="317" name="Google Shape;317;p41"/>
          <p:cNvSpPr txBox="1">
            <a:spLocks noGrp="1"/>
          </p:cNvSpPr>
          <p:nvPr>
            <p:ph type="ctrTitle"/>
          </p:nvPr>
        </p:nvSpPr>
        <p:spPr>
          <a:xfrm flipH="1">
            <a:off x="5149514" y="139721"/>
            <a:ext cx="2438101" cy="793145"/>
          </a:xfrm>
          <a:prstGeom prst="rect">
            <a:avLst/>
          </a:prstGeom>
        </p:spPr>
        <p:txBody>
          <a:bodyPr spcFirstLastPara="1" vert="horz" wrap="square" lIns="121900" tIns="121900" rIns="121900" bIns="121900" rtlCol="0" anchor="ctr" anchorCtr="0">
            <a:noAutofit/>
          </a:bodyPr>
          <a:lstStyle/>
          <a:p>
            <a:r>
              <a:rPr lang="en" sz="2800" dirty="0"/>
              <a:t>CONCLUSION</a:t>
            </a:r>
            <a:endParaRPr sz="2800" dirty="0"/>
          </a:p>
        </p:txBody>
      </p:sp>
      <p:sp>
        <p:nvSpPr>
          <p:cNvPr id="318" name="Google Shape;318;p41"/>
          <p:cNvSpPr txBox="1">
            <a:spLocks noGrp="1"/>
          </p:cNvSpPr>
          <p:nvPr>
            <p:ph type="title" idx="2"/>
          </p:nvPr>
        </p:nvSpPr>
        <p:spPr>
          <a:xfrm flipH="1">
            <a:off x="4052964" y="-5751"/>
            <a:ext cx="1115800" cy="1006000"/>
          </a:xfrm>
          <a:prstGeom prst="rect">
            <a:avLst/>
          </a:prstGeom>
        </p:spPr>
        <p:txBody>
          <a:bodyPr spcFirstLastPara="1" vert="horz" wrap="square" lIns="121900" tIns="121900" rIns="121900" bIns="121900" rtlCol="0" anchor="ctr" anchorCtr="0">
            <a:noAutofit/>
          </a:bodyPr>
          <a:lstStyle/>
          <a:p>
            <a:r>
              <a:rPr lang="en" sz="4400" dirty="0"/>
              <a:t>03</a:t>
            </a:r>
            <a:endParaRPr sz="4400" dirty="0"/>
          </a:p>
        </p:txBody>
      </p:sp>
      <p:sp>
        <p:nvSpPr>
          <p:cNvPr id="2" name="ZoneTexte 1">
            <a:extLst>
              <a:ext uri="{FF2B5EF4-FFF2-40B4-BE49-F238E27FC236}">
                <a16:creationId xmlns:a16="http://schemas.microsoft.com/office/drawing/2014/main" id="{28504A8E-DFB9-4810-AB1E-C48817B13CE5}"/>
              </a:ext>
            </a:extLst>
          </p:cNvPr>
          <p:cNvSpPr txBox="1"/>
          <p:nvPr/>
        </p:nvSpPr>
        <p:spPr>
          <a:xfrm>
            <a:off x="1289784" y="1703672"/>
            <a:ext cx="9711891" cy="5509200"/>
          </a:xfrm>
          <a:prstGeom prst="rect">
            <a:avLst/>
          </a:prstGeom>
          <a:noFill/>
        </p:spPr>
        <p:txBody>
          <a:bodyPr wrap="square" rtlCol="0">
            <a:spAutoFit/>
          </a:bodyPr>
          <a:lstStyle/>
          <a:p>
            <a:endParaRPr lang="en-US" sz="1600" b="1" dirty="0">
              <a:latin typeface="+mj-lt"/>
            </a:endParaRPr>
          </a:p>
          <a:p>
            <a:r>
              <a:rPr lang="en-US" sz="1600" b="1" dirty="0">
                <a:latin typeface="+mj-lt"/>
              </a:rPr>
              <a:t>Validation:  </a:t>
            </a:r>
            <a:r>
              <a:rPr lang="en-US" sz="1600" dirty="0">
                <a:latin typeface="+mj-lt"/>
              </a:rPr>
              <a:t>To assess the validity of our model that aim to forecast future price variations of the Netflix stock values, we look at the sign predictions for close – open prices (i.e., if the price has increased or not during the day).</a:t>
            </a:r>
          </a:p>
          <a:p>
            <a:endParaRPr lang="en-US" sz="1600" dirty="0">
              <a:latin typeface="+mj-lt"/>
            </a:endParaRPr>
          </a:p>
          <a:p>
            <a:r>
              <a:rPr lang="en-GB" sz="1600" dirty="0">
                <a:latin typeface="+mj-lt"/>
              </a:rPr>
              <a:t>For our forecast assessment we only calculate a score based on a binomial classification: i.e. whether on that day we predicted the stock price to go up or down.</a:t>
            </a:r>
          </a:p>
          <a:p>
            <a:r>
              <a:rPr lang="en-GB" sz="1600" dirty="0">
                <a:latin typeface="+mj-lt"/>
              </a:rPr>
              <a:t>We are not concerned with how much the price actually went up or down.</a:t>
            </a:r>
          </a:p>
          <a:p>
            <a:endParaRPr lang="en-US" sz="1600" dirty="0">
              <a:latin typeface="+mj-lt"/>
            </a:endParaRPr>
          </a:p>
          <a:p>
            <a:endParaRPr lang="en-US" sz="1600" dirty="0">
              <a:latin typeface="+mj-lt"/>
            </a:endParaRPr>
          </a:p>
          <a:p>
            <a:endParaRPr lang="en-US" sz="1600" dirty="0">
              <a:latin typeface="+mj-lt"/>
            </a:endParaRPr>
          </a:p>
          <a:p>
            <a:r>
              <a:rPr lang="en-US" sz="1600" dirty="0">
                <a:latin typeface="+mj-lt"/>
              </a:rPr>
              <a:t>The accuracy of the predictions is displayed in the table below:</a:t>
            </a: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r>
              <a:rPr lang="en-US" sz="1600" dirty="0">
                <a:latin typeface="+mj-lt"/>
              </a:rPr>
              <a:t> </a:t>
            </a:r>
          </a:p>
        </p:txBody>
      </p:sp>
      <p:graphicFrame>
        <p:nvGraphicFramePr>
          <p:cNvPr id="5" name="Tableau 5">
            <a:extLst>
              <a:ext uri="{FF2B5EF4-FFF2-40B4-BE49-F238E27FC236}">
                <a16:creationId xmlns:a16="http://schemas.microsoft.com/office/drawing/2014/main" id="{7E278922-C05F-4CDC-9C60-47B75163B185}"/>
              </a:ext>
            </a:extLst>
          </p:cNvPr>
          <p:cNvGraphicFramePr>
            <a:graphicFrameLocks noGrp="1"/>
          </p:cNvGraphicFramePr>
          <p:nvPr>
            <p:extLst>
              <p:ext uri="{D42A27DB-BD31-4B8C-83A1-F6EECF244321}">
                <p14:modId xmlns:p14="http://schemas.microsoft.com/office/powerpoint/2010/main" val="1332969910"/>
              </p:ext>
            </p:extLst>
          </p:nvPr>
        </p:nvGraphicFramePr>
        <p:xfrm>
          <a:off x="2032000" y="4783488"/>
          <a:ext cx="8128000" cy="74168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13909855"/>
                    </a:ext>
                  </a:extLst>
                </a:gridCol>
                <a:gridCol w="2032000">
                  <a:extLst>
                    <a:ext uri="{9D8B030D-6E8A-4147-A177-3AD203B41FA5}">
                      <a16:colId xmlns:a16="http://schemas.microsoft.com/office/drawing/2014/main" val="3073180038"/>
                    </a:ext>
                  </a:extLst>
                </a:gridCol>
                <a:gridCol w="2032000">
                  <a:extLst>
                    <a:ext uri="{9D8B030D-6E8A-4147-A177-3AD203B41FA5}">
                      <a16:colId xmlns:a16="http://schemas.microsoft.com/office/drawing/2014/main" val="1260476164"/>
                    </a:ext>
                  </a:extLst>
                </a:gridCol>
                <a:gridCol w="2032000">
                  <a:extLst>
                    <a:ext uri="{9D8B030D-6E8A-4147-A177-3AD203B41FA5}">
                      <a16:colId xmlns:a16="http://schemas.microsoft.com/office/drawing/2014/main" val="2454677907"/>
                    </a:ext>
                  </a:extLst>
                </a:gridCol>
              </a:tblGrid>
              <a:tr h="370840">
                <a:tc rowSpan="2">
                  <a:txBody>
                    <a:bodyPr/>
                    <a:lstStyle/>
                    <a:p>
                      <a:pPr algn="ctr"/>
                      <a:r>
                        <a:rPr lang="en-US" dirty="0"/>
                        <a:t>Correct sign prediction</a:t>
                      </a:r>
                    </a:p>
                  </a:txBody>
                  <a:tcPr>
                    <a:solidFill>
                      <a:schemeClr val="accent1">
                        <a:lumMod val="20000"/>
                        <a:lumOff val="80000"/>
                      </a:schemeClr>
                    </a:solidFill>
                  </a:tcPr>
                </a:tc>
                <a:tc>
                  <a:txBody>
                    <a:bodyPr/>
                    <a:lstStyle/>
                    <a:p>
                      <a:pPr algn="ctr"/>
                      <a:r>
                        <a:rPr lang="en-US" dirty="0"/>
                        <a:t>Train set</a:t>
                      </a:r>
                    </a:p>
                  </a:txBody>
                  <a:tcPr>
                    <a:solidFill>
                      <a:schemeClr val="accent1">
                        <a:lumMod val="20000"/>
                        <a:lumOff val="80000"/>
                      </a:schemeClr>
                    </a:solidFill>
                  </a:tcPr>
                </a:tc>
                <a:tc>
                  <a:txBody>
                    <a:bodyPr/>
                    <a:lstStyle/>
                    <a:p>
                      <a:pPr algn="ctr"/>
                      <a:r>
                        <a:rPr lang="en-US" dirty="0"/>
                        <a:t>Validation set</a:t>
                      </a:r>
                    </a:p>
                  </a:txBody>
                  <a:tcPr>
                    <a:solidFill>
                      <a:schemeClr val="accent1">
                        <a:lumMod val="20000"/>
                        <a:lumOff val="80000"/>
                      </a:schemeClr>
                    </a:solidFill>
                  </a:tcPr>
                </a:tc>
                <a:tc>
                  <a:txBody>
                    <a:bodyPr/>
                    <a:lstStyle/>
                    <a:p>
                      <a:pPr algn="ctr"/>
                      <a:r>
                        <a:rPr lang="en-US" dirty="0"/>
                        <a:t>Test set</a:t>
                      </a:r>
                    </a:p>
                  </a:txBody>
                  <a:tcPr>
                    <a:solidFill>
                      <a:schemeClr val="accent1">
                        <a:lumMod val="20000"/>
                        <a:lumOff val="80000"/>
                      </a:schemeClr>
                    </a:solidFill>
                  </a:tcPr>
                </a:tc>
                <a:extLst>
                  <a:ext uri="{0D108BD9-81ED-4DB2-BD59-A6C34878D82A}">
                    <a16:rowId xmlns:a16="http://schemas.microsoft.com/office/drawing/2014/main" val="4127996903"/>
                  </a:ext>
                </a:extLst>
              </a:tr>
              <a:tr h="370840">
                <a:tc vMerge="1">
                  <a:txBody>
                    <a:bodyPr/>
                    <a:lstStyle/>
                    <a:p>
                      <a:endParaRPr lang="en-US" dirty="0"/>
                    </a:p>
                  </a:txBody>
                  <a:tcPr/>
                </a:tc>
                <a:tc>
                  <a:txBody>
                    <a:bodyPr/>
                    <a:lstStyle/>
                    <a:p>
                      <a:pPr algn="ctr"/>
                      <a:r>
                        <a:rPr lang="en-US" b="1" dirty="0"/>
                        <a:t>0.53</a:t>
                      </a:r>
                    </a:p>
                  </a:txBody>
                  <a:tcPr/>
                </a:tc>
                <a:tc>
                  <a:txBody>
                    <a:bodyPr/>
                    <a:lstStyle/>
                    <a:p>
                      <a:pPr algn="ctr"/>
                      <a:r>
                        <a:rPr lang="en-US" b="1" dirty="0"/>
                        <a:t>0.55</a:t>
                      </a:r>
                    </a:p>
                  </a:txBody>
                  <a:tcPr/>
                </a:tc>
                <a:tc>
                  <a:txBody>
                    <a:bodyPr/>
                    <a:lstStyle/>
                    <a:p>
                      <a:pPr algn="ctr"/>
                      <a:r>
                        <a:rPr lang="en-US" b="1" dirty="0"/>
                        <a:t>0.59</a:t>
                      </a:r>
                    </a:p>
                  </a:txBody>
                  <a:tcPr/>
                </a:tc>
                <a:extLst>
                  <a:ext uri="{0D108BD9-81ED-4DB2-BD59-A6C34878D82A}">
                    <a16:rowId xmlns:a16="http://schemas.microsoft.com/office/drawing/2014/main" val="2538393025"/>
                  </a:ext>
                </a:extLst>
              </a:tr>
            </a:tbl>
          </a:graphicData>
        </a:graphic>
      </p:graphicFrame>
    </p:spTree>
    <p:extLst>
      <p:ext uri="{BB962C8B-B14F-4D97-AF65-F5344CB8AC3E}">
        <p14:creationId xmlns:p14="http://schemas.microsoft.com/office/powerpoint/2010/main" val="2532406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316"/>
        <p:cNvGrpSpPr/>
        <p:nvPr/>
      </p:nvGrpSpPr>
      <p:grpSpPr>
        <a:xfrm>
          <a:off x="0" y="0"/>
          <a:ext cx="0" cy="0"/>
          <a:chOff x="0" y="0"/>
          <a:chExt cx="0" cy="0"/>
        </a:xfrm>
      </p:grpSpPr>
      <p:sp>
        <p:nvSpPr>
          <p:cNvPr id="317" name="Google Shape;317;p41"/>
          <p:cNvSpPr txBox="1">
            <a:spLocks noGrp="1"/>
          </p:cNvSpPr>
          <p:nvPr>
            <p:ph type="ctrTitle"/>
          </p:nvPr>
        </p:nvSpPr>
        <p:spPr>
          <a:xfrm flipH="1">
            <a:off x="5149514" y="139721"/>
            <a:ext cx="2438101" cy="793145"/>
          </a:xfrm>
          <a:prstGeom prst="rect">
            <a:avLst/>
          </a:prstGeom>
        </p:spPr>
        <p:txBody>
          <a:bodyPr spcFirstLastPara="1" vert="horz" wrap="square" lIns="121900" tIns="121900" rIns="121900" bIns="121900" rtlCol="0" anchor="ctr" anchorCtr="0">
            <a:noAutofit/>
          </a:bodyPr>
          <a:lstStyle/>
          <a:p>
            <a:r>
              <a:rPr lang="en" sz="2800" dirty="0"/>
              <a:t>CONCLUSION</a:t>
            </a:r>
            <a:endParaRPr sz="2800" dirty="0"/>
          </a:p>
        </p:txBody>
      </p:sp>
      <p:sp>
        <p:nvSpPr>
          <p:cNvPr id="318" name="Google Shape;318;p41"/>
          <p:cNvSpPr txBox="1">
            <a:spLocks noGrp="1"/>
          </p:cNvSpPr>
          <p:nvPr>
            <p:ph type="title" idx="2"/>
          </p:nvPr>
        </p:nvSpPr>
        <p:spPr>
          <a:xfrm flipH="1">
            <a:off x="4052964" y="-5751"/>
            <a:ext cx="1115800" cy="1006000"/>
          </a:xfrm>
          <a:prstGeom prst="rect">
            <a:avLst/>
          </a:prstGeom>
        </p:spPr>
        <p:txBody>
          <a:bodyPr spcFirstLastPara="1" vert="horz" wrap="square" lIns="121900" tIns="121900" rIns="121900" bIns="121900" rtlCol="0" anchor="ctr" anchorCtr="0">
            <a:noAutofit/>
          </a:bodyPr>
          <a:lstStyle/>
          <a:p>
            <a:r>
              <a:rPr lang="en" sz="4400" dirty="0"/>
              <a:t>03</a:t>
            </a:r>
            <a:endParaRPr sz="4400" dirty="0"/>
          </a:p>
        </p:txBody>
      </p:sp>
      <p:sp>
        <p:nvSpPr>
          <p:cNvPr id="2" name="ZoneTexte 1">
            <a:extLst>
              <a:ext uri="{FF2B5EF4-FFF2-40B4-BE49-F238E27FC236}">
                <a16:creationId xmlns:a16="http://schemas.microsoft.com/office/drawing/2014/main" id="{28504A8E-DFB9-4810-AB1E-C48817B13CE5}"/>
              </a:ext>
            </a:extLst>
          </p:cNvPr>
          <p:cNvSpPr txBox="1"/>
          <p:nvPr/>
        </p:nvSpPr>
        <p:spPr>
          <a:xfrm>
            <a:off x="1289784" y="1703672"/>
            <a:ext cx="9711891" cy="3539430"/>
          </a:xfrm>
          <a:prstGeom prst="rect">
            <a:avLst/>
          </a:prstGeom>
          <a:noFill/>
        </p:spPr>
        <p:txBody>
          <a:bodyPr wrap="square" rtlCol="0">
            <a:spAutoFit/>
          </a:bodyPr>
          <a:lstStyle/>
          <a:p>
            <a:pPr algn="ctr"/>
            <a:r>
              <a:rPr lang="en-US" sz="1600" b="1" dirty="0">
                <a:latin typeface="+mj-lt"/>
              </a:rPr>
              <a:t>How can we improve our model?</a:t>
            </a:r>
          </a:p>
          <a:p>
            <a:endParaRPr lang="en-US" sz="1600" dirty="0">
              <a:latin typeface="+mj-lt"/>
            </a:endParaRPr>
          </a:p>
          <a:p>
            <a:endParaRPr lang="en-US" sz="1600" dirty="0">
              <a:latin typeface="+mj-lt"/>
            </a:endParaRPr>
          </a:p>
          <a:p>
            <a:r>
              <a:rPr lang="en-US" sz="1600" dirty="0">
                <a:latin typeface="+mj-lt"/>
              </a:rPr>
              <a:t>The results of our RNN seem quite satisfying considering that the variation of stock markets values are difficult to predict. We should nonetheless consider with caution the model’s predictions over the next periods.</a:t>
            </a:r>
          </a:p>
          <a:p>
            <a:endParaRPr lang="en-US" sz="1600" dirty="0">
              <a:latin typeface="+mj-lt"/>
            </a:endParaRPr>
          </a:p>
          <a:p>
            <a:r>
              <a:rPr lang="en-US" sz="1600" dirty="0">
                <a:latin typeface="+mj-lt"/>
              </a:rPr>
              <a:t>Indeed, the number of factors to acknowledge goes far beyond the previous values that a stock had (e.g.: the performance of the company, of its business sector, the economic climate,… ), and none of these elements can be anticipated in this model. </a:t>
            </a:r>
          </a:p>
          <a:p>
            <a:endParaRPr lang="en-US" sz="1600" dirty="0">
              <a:latin typeface="+mj-lt"/>
            </a:endParaRPr>
          </a:p>
          <a:p>
            <a:r>
              <a:rPr lang="en-GB" sz="1600" dirty="0">
                <a:latin typeface="+mj-lt"/>
              </a:rPr>
              <a:t>Technical analysis is not the only component for predicting share price movements; to get a better score, one would have to integrate an analysis of the surrounding conditions that may affect a particular stock.</a:t>
            </a:r>
            <a:endParaRPr lang="en-US" sz="1600" dirty="0">
              <a:latin typeface="+mj-lt"/>
            </a:endParaRPr>
          </a:p>
          <a:p>
            <a:endParaRPr lang="en-US" sz="1600" dirty="0">
              <a:latin typeface="+mj-lt"/>
            </a:endParaRPr>
          </a:p>
          <a:p>
            <a:r>
              <a:rPr lang="en-US" sz="1600" dirty="0">
                <a:latin typeface="+mj-lt"/>
              </a:rPr>
              <a:t> </a:t>
            </a:r>
          </a:p>
        </p:txBody>
      </p:sp>
    </p:spTree>
    <p:extLst>
      <p:ext uri="{BB962C8B-B14F-4D97-AF65-F5344CB8AC3E}">
        <p14:creationId xmlns:p14="http://schemas.microsoft.com/office/powerpoint/2010/main" val="838583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duotone>
              <a:schemeClr val="accent5">
                <a:shade val="45000"/>
                <a:satMod val="135000"/>
              </a:schemeClr>
              <a:prstClr val="white"/>
            </a:duotone>
          </a:blip>
          <a:stretch>
            <a:fillRect/>
          </a:stretch>
        </a:blipFill>
        <a:effectLst/>
      </p:bgPr>
    </p:bg>
    <p:spTree>
      <p:nvGrpSpPr>
        <p:cNvPr id="1" name="Shape 226"/>
        <p:cNvGrpSpPr/>
        <p:nvPr/>
      </p:nvGrpSpPr>
      <p:grpSpPr>
        <a:xfrm>
          <a:off x="0" y="0"/>
          <a:ext cx="0" cy="0"/>
          <a:chOff x="0" y="0"/>
          <a:chExt cx="0" cy="0"/>
        </a:xfrm>
      </p:grpSpPr>
      <p:cxnSp>
        <p:nvCxnSpPr>
          <p:cNvPr id="227" name="Google Shape;227;p37"/>
          <p:cNvCxnSpPr/>
          <p:nvPr/>
        </p:nvCxnSpPr>
        <p:spPr>
          <a:xfrm>
            <a:off x="5276800" y="4060367"/>
            <a:ext cx="1824000" cy="0"/>
          </a:xfrm>
          <a:prstGeom prst="straightConnector1">
            <a:avLst/>
          </a:prstGeom>
          <a:noFill/>
          <a:ln w="9525" cap="flat" cmpd="sng">
            <a:solidFill>
              <a:schemeClr val="dk1"/>
            </a:solidFill>
            <a:prstDash val="solid"/>
            <a:round/>
            <a:headEnd type="none" w="med" len="med"/>
            <a:tailEnd type="none" w="med" len="med"/>
          </a:ln>
        </p:spPr>
      </p:cxnSp>
      <p:sp>
        <p:nvSpPr>
          <p:cNvPr id="229" name="Google Shape;229;p37"/>
          <p:cNvSpPr txBox="1">
            <a:spLocks noGrp="1"/>
          </p:cNvSpPr>
          <p:nvPr>
            <p:ph type="ctrTitle"/>
          </p:nvPr>
        </p:nvSpPr>
        <p:spPr>
          <a:xfrm>
            <a:off x="343172" y="1554172"/>
            <a:ext cx="5752828" cy="2738800"/>
          </a:xfrm>
          <a:prstGeom prst="rect">
            <a:avLst/>
          </a:prstGeom>
        </p:spPr>
        <p:txBody>
          <a:bodyPr spcFirstLastPara="1" vert="horz" wrap="square" lIns="121900" tIns="121900" rIns="121900" bIns="121900" rtlCol="0" anchor="b" anchorCtr="0">
            <a:noAutofit/>
          </a:bodyPr>
          <a:lstStyle/>
          <a:p>
            <a:pPr algn="ctr"/>
            <a:r>
              <a:rPr lang="en-US" sz="3600" b="1" i="0" dirty="0">
                <a:solidFill>
                  <a:srgbClr val="000000"/>
                </a:solidFill>
                <a:effectLst/>
              </a:rPr>
              <a:t>New York Stock Exchange Price </a:t>
            </a:r>
            <a:r>
              <a:rPr lang="en-US" sz="3600" b="1" dirty="0">
                <a:solidFill>
                  <a:srgbClr val="000000"/>
                </a:solidFill>
              </a:rPr>
              <a:t>P</a:t>
            </a:r>
            <a:r>
              <a:rPr lang="en-US" sz="3600" b="1" i="0" dirty="0">
                <a:solidFill>
                  <a:srgbClr val="000000"/>
                </a:solidFill>
                <a:effectLst/>
              </a:rPr>
              <a:t>rediction </a:t>
            </a:r>
          </a:p>
        </p:txBody>
      </p:sp>
      <p:pic>
        <p:nvPicPr>
          <p:cNvPr id="2" name="Image 1">
            <a:extLst>
              <a:ext uri="{FF2B5EF4-FFF2-40B4-BE49-F238E27FC236}">
                <a16:creationId xmlns:a16="http://schemas.microsoft.com/office/drawing/2014/main" id="{8C07639B-BF15-42EA-8588-291E8FDE5DCF}"/>
              </a:ext>
            </a:extLst>
          </p:cNvPr>
          <p:cNvPicPr>
            <a:picLocks noChangeAspect="1"/>
          </p:cNvPicPr>
          <p:nvPr/>
        </p:nvPicPr>
        <p:blipFill>
          <a:blip r:embed="rId4"/>
          <a:stretch>
            <a:fillRect/>
          </a:stretch>
        </p:blipFill>
        <p:spPr>
          <a:xfrm>
            <a:off x="6715372" y="2704943"/>
            <a:ext cx="5288866" cy="2745913"/>
          </a:xfrm>
          <a:prstGeom prst="foldedCorner">
            <a:avLst/>
          </a:prstGeom>
        </p:spPr>
      </p:pic>
      <p:sp>
        <p:nvSpPr>
          <p:cNvPr id="6" name="Sous-titre 5">
            <a:extLst>
              <a:ext uri="{FF2B5EF4-FFF2-40B4-BE49-F238E27FC236}">
                <a16:creationId xmlns:a16="http://schemas.microsoft.com/office/drawing/2014/main" id="{1CEB786B-6185-4752-B098-ACB367F60C77}"/>
              </a:ext>
            </a:extLst>
          </p:cNvPr>
          <p:cNvSpPr>
            <a:spLocks noGrp="1"/>
          </p:cNvSpPr>
          <p:nvPr>
            <p:ph type="subTitle" idx="1"/>
          </p:nvPr>
        </p:nvSpPr>
        <p:spPr>
          <a:xfrm>
            <a:off x="1465872" y="4261256"/>
            <a:ext cx="4126800" cy="2379200"/>
          </a:xfrm>
        </p:spPr>
        <p:txBody>
          <a:bodyPr/>
          <a:lstStyle/>
          <a:p>
            <a:pPr algn="ctr"/>
            <a:r>
              <a:rPr lang="en-US" sz="2000" dirty="0">
                <a:solidFill>
                  <a:srgbClr val="000000"/>
                </a:solidFill>
                <a:latin typeface="+mj-lt"/>
              </a:rPr>
              <a:t>Using Recurrent Neural Network with TensorFlow</a:t>
            </a:r>
            <a:endParaRPr lang="en-US" sz="2000" i="0" dirty="0">
              <a:solidFill>
                <a:srgbClr val="000000"/>
              </a:solidFill>
              <a:effectLst/>
              <a:latin typeface="+mj-lt"/>
            </a:endParaRPr>
          </a:p>
          <a:p>
            <a:pPr algn="ctr"/>
            <a:endParaRPr lang="en-US" dirty="0"/>
          </a:p>
        </p:txBody>
      </p:sp>
      <p:cxnSp>
        <p:nvCxnSpPr>
          <p:cNvPr id="13" name="Google Shape;163;p32">
            <a:extLst>
              <a:ext uri="{FF2B5EF4-FFF2-40B4-BE49-F238E27FC236}">
                <a16:creationId xmlns:a16="http://schemas.microsoft.com/office/drawing/2014/main" id="{74A09056-5777-49B0-8220-04E7CE3E7DE8}"/>
              </a:ext>
            </a:extLst>
          </p:cNvPr>
          <p:cNvCxnSpPr/>
          <p:nvPr/>
        </p:nvCxnSpPr>
        <p:spPr>
          <a:xfrm>
            <a:off x="7815933" y="8950400"/>
            <a:ext cx="0" cy="2706800"/>
          </a:xfrm>
          <a:prstGeom prst="straightConnector1">
            <a:avLst/>
          </a:prstGeom>
          <a:noFill/>
          <a:ln w="9525" cap="flat" cmpd="sng">
            <a:solidFill>
              <a:schemeClr val="dk2"/>
            </a:solidFill>
            <a:prstDash val="solid"/>
            <a:round/>
            <a:headEnd type="none" w="med" len="med"/>
            <a:tailEnd type="none" w="med" len="med"/>
          </a:ln>
        </p:spPr>
      </p:cxnSp>
      <p:sp>
        <p:nvSpPr>
          <p:cNvPr id="14" name="Google Shape;164;p32">
            <a:extLst>
              <a:ext uri="{FF2B5EF4-FFF2-40B4-BE49-F238E27FC236}">
                <a16:creationId xmlns:a16="http://schemas.microsoft.com/office/drawing/2014/main" id="{DB131ACD-8A98-4C24-BE5C-39A11953BC79}"/>
              </a:ext>
            </a:extLst>
          </p:cNvPr>
          <p:cNvSpPr txBox="1">
            <a:spLocks/>
          </p:cNvSpPr>
          <p:nvPr/>
        </p:nvSpPr>
        <p:spPr>
          <a:xfrm>
            <a:off x="7896011" y="7565384"/>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01</a:t>
            </a:r>
            <a:endParaRPr lang="en" dirty="0"/>
          </a:p>
        </p:txBody>
      </p:sp>
      <p:sp>
        <p:nvSpPr>
          <p:cNvPr id="15" name="Google Shape;165;p32">
            <a:extLst>
              <a:ext uri="{FF2B5EF4-FFF2-40B4-BE49-F238E27FC236}">
                <a16:creationId xmlns:a16="http://schemas.microsoft.com/office/drawing/2014/main" id="{6965BAFB-C07D-45B2-9985-014AD6E169D6}"/>
              </a:ext>
            </a:extLst>
          </p:cNvPr>
          <p:cNvSpPr txBox="1">
            <a:spLocks/>
          </p:cNvSpPr>
          <p:nvPr/>
        </p:nvSpPr>
        <p:spPr>
          <a:xfrm>
            <a:off x="7896011" y="8924981"/>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02</a:t>
            </a:r>
            <a:endParaRPr lang="en" dirty="0"/>
          </a:p>
        </p:txBody>
      </p:sp>
      <p:sp>
        <p:nvSpPr>
          <p:cNvPr id="16" name="Google Shape;166;p32">
            <a:extLst>
              <a:ext uri="{FF2B5EF4-FFF2-40B4-BE49-F238E27FC236}">
                <a16:creationId xmlns:a16="http://schemas.microsoft.com/office/drawing/2014/main" id="{94E19C02-7B88-48FC-BFE3-D2DAB2483C1B}"/>
              </a:ext>
            </a:extLst>
          </p:cNvPr>
          <p:cNvSpPr txBox="1">
            <a:spLocks/>
          </p:cNvSpPr>
          <p:nvPr/>
        </p:nvSpPr>
        <p:spPr>
          <a:xfrm>
            <a:off x="7896011" y="10284577"/>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03</a:t>
            </a:r>
            <a:endParaRPr lang="en" dirty="0"/>
          </a:p>
        </p:txBody>
      </p:sp>
      <p:sp>
        <p:nvSpPr>
          <p:cNvPr id="17" name="Google Shape;169;p32">
            <a:extLst>
              <a:ext uri="{FF2B5EF4-FFF2-40B4-BE49-F238E27FC236}">
                <a16:creationId xmlns:a16="http://schemas.microsoft.com/office/drawing/2014/main" id="{5980EFF5-9876-4AF9-9DD2-57E0754E361C}"/>
              </a:ext>
            </a:extLst>
          </p:cNvPr>
          <p:cNvSpPr txBox="1">
            <a:spLocks/>
          </p:cNvSpPr>
          <p:nvPr/>
        </p:nvSpPr>
        <p:spPr>
          <a:xfrm>
            <a:off x="9082077" y="7584933"/>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a:t>AI MODEL</a:t>
            </a:r>
            <a:endParaRPr lang="fr-FR" sz="2800" dirty="0"/>
          </a:p>
        </p:txBody>
      </p:sp>
      <p:sp>
        <p:nvSpPr>
          <p:cNvPr id="18" name="Google Shape;171;p32">
            <a:extLst>
              <a:ext uri="{FF2B5EF4-FFF2-40B4-BE49-F238E27FC236}">
                <a16:creationId xmlns:a16="http://schemas.microsoft.com/office/drawing/2014/main" id="{C4668069-BAAD-4AE1-933F-6FB1E3941885}"/>
              </a:ext>
            </a:extLst>
          </p:cNvPr>
          <p:cNvSpPr txBox="1">
            <a:spLocks/>
          </p:cNvSpPr>
          <p:nvPr/>
        </p:nvSpPr>
        <p:spPr>
          <a:xfrm>
            <a:off x="9082077" y="9044231"/>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a:t>FINANCIAL APPLICATION</a:t>
            </a:r>
            <a:endParaRPr lang="fr-FR" sz="2800" dirty="0"/>
          </a:p>
        </p:txBody>
      </p:sp>
      <p:sp>
        <p:nvSpPr>
          <p:cNvPr id="19" name="Google Shape;173;p32">
            <a:extLst>
              <a:ext uri="{FF2B5EF4-FFF2-40B4-BE49-F238E27FC236}">
                <a16:creationId xmlns:a16="http://schemas.microsoft.com/office/drawing/2014/main" id="{9AF02E33-D976-43BA-A188-9C57708A18DA}"/>
              </a:ext>
            </a:extLst>
          </p:cNvPr>
          <p:cNvSpPr txBox="1">
            <a:spLocks/>
          </p:cNvSpPr>
          <p:nvPr/>
        </p:nvSpPr>
        <p:spPr>
          <a:xfrm>
            <a:off x="9082077" y="10210002"/>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a:t>CONCLUSION</a:t>
            </a:r>
            <a:endParaRPr lang="fr-FR"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duotone>
              <a:schemeClr val="accent5">
                <a:shade val="45000"/>
                <a:satMod val="135000"/>
              </a:schemeClr>
              <a:prstClr val="white"/>
            </a:duotone>
          </a:blip>
          <a:stretch>
            <a:fillRect/>
          </a:stretch>
        </a:blipFill>
        <a:effectLst/>
      </p:bgPr>
    </p:bg>
    <p:spTree>
      <p:nvGrpSpPr>
        <p:cNvPr id="1" name="Shape 226"/>
        <p:cNvGrpSpPr/>
        <p:nvPr/>
      </p:nvGrpSpPr>
      <p:grpSpPr>
        <a:xfrm>
          <a:off x="0" y="0"/>
          <a:ext cx="0" cy="0"/>
          <a:chOff x="0" y="0"/>
          <a:chExt cx="0" cy="0"/>
        </a:xfrm>
      </p:grpSpPr>
      <p:sp>
        <p:nvSpPr>
          <p:cNvPr id="229" name="Google Shape;229;p37"/>
          <p:cNvSpPr txBox="1">
            <a:spLocks noGrp="1"/>
          </p:cNvSpPr>
          <p:nvPr>
            <p:ph type="ctrTitle"/>
          </p:nvPr>
        </p:nvSpPr>
        <p:spPr>
          <a:xfrm>
            <a:off x="4050045" y="-1075643"/>
            <a:ext cx="5046966" cy="2922835"/>
          </a:xfrm>
          <a:prstGeom prst="rect">
            <a:avLst/>
          </a:prstGeom>
        </p:spPr>
        <p:txBody>
          <a:bodyPr spcFirstLastPara="1" vert="horz" wrap="square" lIns="121900" tIns="121900" rIns="121900" bIns="121900" rtlCol="0" anchor="b" anchorCtr="0">
            <a:noAutofit/>
          </a:bodyPr>
          <a:lstStyle/>
          <a:p>
            <a:pPr algn="ctr"/>
            <a:r>
              <a:rPr lang="en-US" sz="3600" b="1" i="0" dirty="0">
                <a:solidFill>
                  <a:srgbClr val="000000"/>
                </a:solidFill>
                <a:effectLst/>
              </a:rPr>
              <a:t>New York Stock Exchange Price </a:t>
            </a:r>
            <a:r>
              <a:rPr lang="en-US" sz="3600" b="1" dirty="0">
                <a:solidFill>
                  <a:srgbClr val="000000"/>
                </a:solidFill>
              </a:rPr>
              <a:t>P</a:t>
            </a:r>
            <a:r>
              <a:rPr lang="en-US" sz="3600" b="1" i="0" dirty="0">
                <a:solidFill>
                  <a:srgbClr val="000000"/>
                </a:solidFill>
                <a:effectLst/>
              </a:rPr>
              <a:t>rediction </a:t>
            </a:r>
          </a:p>
        </p:txBody>
      </p:sp>
      <p:cxnSp>
        <p:nvCxnSpPr>
          <p:cNvPr id="13" name="Google Shape;163;p32">
            <a:extLst>
              <a:ext uri="{FF2B5EF4-FFF2-40B4-BE49-F238E27FC236}">
                <a16:creationId xmlns:a16="http://schemas.microsoft.com/office/drawing/2014/main" id="{74A09056-5777-49B0-8220-04E7CE3E7DE8}"/>
              </a:ext>
            </a:extLst>
          </p:cNvPr>
          <p:cNvCxnSpPr/>
          <p:nvPr/>
        </p:nvCxnSpPr>
        <p:spPr>
          <a:xfrm>
            <a:off x="7587333" y="4251400"/>
            <a:ext cx="0" cy="2706800"/>
          </a:xfrm>
          <a:prstGeom prst="straightConnector1">
            <a:avLst/>
          </a:prstGeom>
          <a:noFill/>
          <a:ln w="9525" cap="flat" cmpd="sng">
            <a:solidFill>
              <a:schemeClr val="dk2"/>
            </a:solidFill>
            <a:prstDash val="solid"/>
            <a:round/>
            <a:headEnd type="none" w="med" len="med"/>
            <a:tailEnd type="none" w="med" len="med"/>
          </a:ln>
        </p:spPr>
      </p:cxnSp>
      <p:sp>
        <p:nvSpPr>
          <p:cNvPr id="14" name="Google Shape;164;p32">
            <a:extLst>
              <a:ext uri="{FF2B5EF4-FFF2-40B4-BE49-F238E27FC236}">
                <a16:creationId xmlns:a16="http://schemas.microsoft.com/office/drawing/2014/main" id="{DB131ACD-8A98-4C24-BE5C-39A11953BC79}"/>
              </a:ext>
            </a:extLst>
          </p:cNvPr>
          <p:cNvSpPr txBox="1">
            <a:spLocks/>
          </p:cNvSpPr>
          <p:nvPr/>
        </p:nvSpPr>
        <p:spPr>
          <a:xfrm>
            <a:off x="7667411" y="2866384"/>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01</a:t>
            </a:r>
            <a:endParaRPr lang="en" dirty="0"/>
          </a:p>
        </p:txBody>
      </p:sp>
      <p:sp>
        <p:nvSpPr>
          <p:cNvPr id="15" name="Google Shape;165;p32">
            <a:extLst>
              <a:ext uri="{FF2B5EF4-FFF2-40B4-BE49-F238E27FC236}">
                <a16:creationId xmlns:a16="http://schemas.microsoft.com/office/drawing/2014/main" id="{6965BAFB-C07D-45B2-9985-014AD6E169D6}"/>
              </a:ext>
            </a:extLst>
          </p:cNvPr>
          <p:cNvSpPr txBox="1">
            <a:spLocks/>
          </p:cNvSpPr>
          <p:nvPr/>
        </p:nvSpPr>
        <p:spPr>
          <a:xfrm>
            <a:off x="7667411" y="4225981"/>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02</a:t>
            </a:r>
            <a:endParaRPr lang="en" dirty="0"/>
          </a:p>
        </p:txBody>
      </p:sp>
      <p:sp>
        <p:nvSpPr>
          <p:cNvPr id="16" name="Google Shape;166;p32">
            <a:extLst>
              <a:ext uri="{FF2B5EF4-FFF2-40B4-BE49-F238E27FC236}">
                <a16:creationId xmlns:a16="http://schemas.microsoft.com/office/drawing/2014/main" id="{94E19C02-7B88-48FC-BFE3-D2DAB2483C1B}"/>
              </a:ext>
            </a:extLst>
          </p:cNvPr>
          <p:cNvSpPr txBox="1">
            <a:spLocks/>
          </p:cNvSpPr>
          <p:nvPr/>
        </p:nvSpPr>
        <p:spPr>
          <a:xfrm>
            <a:off x="7667411" y="5585577"/>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a:t>03</a:t>
            </a:r>
            <a:endParaRPr lang="en" dirty="0"/>
          </a:p>
        </p:txBody>
      </p:sp>
      <p:sp>
        <p:nvSpPr>
          <p:cNvPr id="17" name="Google Shape;169;p32">
            <a:extLst>
              <a:ext uri="{FF2B5EF4-FFF2-40B4-BE49-F238E27FC236}">
                <a16:creationId xmlns:a16="http://schemas.microsoft.com/office/drawing/2014/main" id="{5980EFF5-9876-4AF9-9DD2-57E0754E361C}"/>
              </a:ext>
            </a:extLst>
          </p:cNvPr>
          <p:cNvSpPr txBox="1">
            <a:spLocks/>
          </p:cNvSpPr>
          <p:nvPr/>
        </p:nvSpPr>
        <p:spPr>
          <a:xfrm>
            <a:off x="8853477" y="2885933"/>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dirty="0"/>
              <a:t>AI MODEL</a:t>
            </a:r>
          </a:p>
        </p:txBody>
      </p:sp>
      <p:sp>
        <p:nvSpPr>
          <p:cNvPr id="18" name="Google Shape;171;p32">
            <a:extLst>
              <a:ext uri="{FF2B5EF4-FFF2-40B4-BE49-F238E27FC236}">
                <a16:creationId xmlns:a16="http://schemas.microsoft.com/office/drawing/2014/main" id="{C4668069-BAAD-4AE1-933F-6FB1E3941885}"/>
              </a:ext>
            </a:extLst>
          </p:cNvPr>
          <p:cNvSpPr txBox="1">
            <a:spLocks/>
          </p:cNvSpPr>
          <p:nvPr/>
        </p:nvSpPr>
        <p:spPr>
          <a:xfrm>
            <a:off x="8853477" y="4345231"/>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a:t>FINANCIAL APPLICATION</a:t>
            </a:r>
            <a:endParaRPr lang="fr-FR" sz="2800" dirty="0"/>
          </a:p>
        </p:txBody>
      </p:sp>
      <p:sp>
        <p:nvSpPr>
          <p:cNvPr id="19" name="Google Shape;173;p32">
            <a:extLst>
              <a:ext uri="{FF2B5EF4-FFF2-40B4-BE49-F238E27FC236}">
                <a16:creationId xmlns:a16="http://schemas.microsoft.com/office/drawing/2014/main" id="{9AF02E33-D976-43BA-A188-9C57708A18DA}"/>
              </a:ext>
            </a:extLst>
          </p:cNvPr>
          <p:cNvSpPr txBox="1">
            <a:spLocks/>
          </p:cNvSpPr>
          <p:nvPr/>
        </p:nvSpPr>
        <p:spPr>
          <a:xfrm>
            <a:off x="8853477" y="5511002"/>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a:t>CONCLUSION</a:t>
            </a:r>
            <a:endParaRPr lang="fr-FR" sz="2800" dirty="0"/>
          </a:p>
        </p:txBody>
      </p:sp>
    </p:spTree>
    <p:extLst>
      <p:ext uri="{BB962C8B-B14F-4D97-AF65-F5344CB8AC3E}">
        <p14:creationId xmlns:p14="http://schemas.microsoft.com/office/powerpoint/2010/main" val="2717938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26"/>
        <p:cNvGrpSpPr/>
        <p:nvPr/>
      </p:nvGrpSpPr>
      <p:grpSpPr>
        <a:xfrm>
          <a:off x="0" y="0"/>
          <a:ext cx="0" cy="0"/>
          <a:chOff x="0" y="0"/>
          <a:chExt cx="0" cy="0"/>
        </a:xfrm>
      </p:grpSpPr>
      <p:sp>
        <p:nvSpPr>
          <p:cNvPr id="14" name="Google Shape;164;p32">
            <a:extLst>
              <a:ext uri="{FF2B5EF4-FFF2-40B4-BE49-F238E27FC236}">
                <a16:creationId xmlns:a16="http://schemas.microsoft.com/office/drawing/2014/main" id="{DB131ACD-8A98-4C24-BE5C-39A11953BC79}"/>
              </a:ext>
            </a:extLst>
          </p:cNvPr>
          <p:cNvSpPr txBox="1">
            <a:spLocks/>
          </p:cNvSpPr>
          <p:nvPr/>
        </p:nvSpPr>
        <p:spPr>
          <a:xfrm>
            <a:off x="4553636" y="92704"/>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dirty="0"/>
              <a:t>01</a:t>
            </a:r>
          </a:p>
        </p:txBody>
      </p:sp>
      <p:sp>
        <p:nvSpPr>
          <p:cNvPr id="17" name="Google Shape;169;p32">
            <a:extLst>
              <a:ext uri="{FF2B5EF4-FFF2-40B4-BE49-F238E27FC236}">
                <a16:creationId xmlns:a16="http://schemas.microsoft.com/office/drawing/2014/main" id="{5980EFF5-9876-4AF9-9DD2-57E0754E361C}"/>
              </a:ext>
            </a:extLst>
          </p:cNvPr>
          <p:cNvSpPr txBox="1">
            <a:spLocks/>
          </p:cNvSpPr>
          <p:nvPr/>
        </p:nvSpPr>
        <p:spPr>
          <a:xfrm>
            <a:off x="5653077" y="62523"/>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dirty="0"/>
              <a:t>AI MODEL</a:t>
            </a:r>
          </a:p>
        </p:txBody>
      </p:sp>
      <p:sp>
        <p:nvSpPr>
          <p:cNvPr id="12" name="ZoneTexte 11">
            <a:extLst>
              <a:ext uri="{FF2B5EF4-FFF2-40B4-BE49-F238E27FC236}">
                <a16:creationId xmlns:a16="http://schemas.microsoft.com/office/drawing/2014/main" id="{24DED5CD-D3F3-424D-8550-451BA6CE7E4B}"/>
              </a:ext>
            </a:extLst>
          </p:cNvPr>
          <p:cNvSpPr txBox="1"/>
          <p:nvPr/>
        </p:nvSpPr>
        <p:spPr>
          <a:xfrm>
            <a:off x="1600100" y="2072138"/>
            <a:ext cx="10077651" cy="1077218"/>
          </a:xfrm>
          <a:prstGeom prst="rect">
            <a:avLst/>
          </a:prstGeom>
          <a:noFill/>
        </p:spPr>
        <p:txBody>
          <a:bodyPr wrap="square" rtlCol="0">
            <a:spAutoFit/>
          </a:bodyPr>
          <a:lstStyle/>
          <a:p>
            <a:r>
              <a:rPr lang="en-US" sz="1600" b="1" dirty="0">
                <a:latin typeface="+mj-lt"/>
              </a:rPr>
              <a:t>Artificial Neural Networks </a:t>
            </a:r>
            <a:r>
              <a:rPr lang="en-US" sz="1600" dirty="0">
                <a:latin typeface="+mj-lt"/>
              </a:rPr>
              <a:t>are a collection of connected nodes, made of </a:t>
            </a:r>
            <a:r>
              <a:rPr lang="en-US" sz="1600" b="1" dirty="0">
                <a:latin typeface="+mj-lt"/>
              </a:rPr>
              <a:t>neurons</a:t>
            </a:r>
            <a:r>
              <a:rPr lang="en-US" sz="1600" dirty="0">
                <a:latin typeface="+mj-lt"/>
              </a:rPr>
              <a:t> and </a:t>
            </a:r>
            <a:r>
              <a:rPr lang="en-US" sz="1600" b="1" dirty="0">
                <a:latin typeface="+mj-lt"/>
              </a:rPr>
              <a:t>edges</a:t>
            </a:r>
            <a:r>
              <a:rPr lang="en-US" sz="1600" dirty="0">
                <a:latin typeface="+mj-lt"/>
              </a:rPr>
              <a:t>.</a:t>
            </a:r>
          </a:p>
          <a:p>
            <a:r>
              <a:rPr lang="en-US" sz="1600" dirty="0">
                <a:latin typeface="+mj-lt"/>
              </a:rPr>
              <a:t>A neuron receiving a signal processes it with some non-linear function of the sum of its inputs, then transmit it to its connected neurons through the edges. </a:t>
            </a:r>
          </a:p>
          <a:p>
            <a:r>
              <a:rPr lang="en-US" sz="1600" dirty="0">
                <a:latin typeface="+mj-lt"/>
              </a:rPr>
              <a:t>Edges and neurons usually have a weight that adjusts during the learning process. </a:t>
            </a:r>
          </a:p>
        </p:txBody>
      </p:sp>
      <p:pic>
        <p:nvPicPr>
          <p:cNvPr id="20" name="Image 19">
            <a:extLst>
              <a:ext uri="{FF2B5EF4-FFF2-40B4-BE49-F238E27FC236}">
                <a16:creationId xmlns:a16="http://schemas.microsoft.com/office/drawing/2014/main" id="{2D7CA2CF-56C3-4D8F-985A-FC3094F00D55}"/>
              </a:ext>
            </a:extLst>
          </p:cNvPr>
          <p:cNvPicPr>
            <a:picLocks noChangeAspect="1"/>
          </p:cNvPicPr>
          <p:nvPr/>
        </p:nvPicPr>
        <p:blipFill>
          <a:blip r:embed="rId4"/>
          <a:stretch>
            <a:fillRect/>
          </a:stretch>
        </p:blipFill>
        <p:spPr>
          <a:xfrm>
            <a:off x="3670518" y="3845047"/>
            <a:ext cx="4452186" cy="2309423"/>
          </a:xfrm>
          <a:prstGeom prst="rect">
            <a:avLst/>
          </a:prstGeom>
          <a:ln>
            <a:solidFill>
              <a:schemeClr val="accent5">
                <a:lumMod val="50000"/>
              </a:schemeClr>
            </a:solidFill>
          </a:ln>
        </p:spPr>
      </p:pic>
    </p:spTree>
    <p:extLst>
      <p:ext uri="{BB962C8B-B14F-4D97-AF65-F5344CB8AC3E}">
        <p14:creationId xmlns:p14="http://schemas.microsoft.com/office/powerpoint/2010/main" val="137327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duotone>
              <a:schemeClr val="accent5">
                <a:shade val="45000"/>
                <a:satMod val="135000"/>
              </a:schemeClr>
              <a:prstClr val="white"/>
            </a:duotone>
            <a:extLst>
              <a:ext uri="{BEBA8EAE-BF5A-486C-A8C5-ECC9F3942E4B}">
                <a14:imgProps xmlns:a14="http://schemas.microsoft.com/office/drawing/2010/main">
                  <a14:imgLayer r:embed="rId4">
                    <a14:imgEffect>
                      <a14:colorTemperature colorTemp="6000"/>
                    </a14:imgEffect>
                  </a14:imgLayer>
                </a14:imgProps>
              </a:ext>
            </a:extLst>
          </a:blip>
          <a:stretch>
            <a:fillRect/>
          </a:stretch>
        </a:blipFill>
        <a:effectLst/>
      </p:bgPr>
    </p:bg>
    <p:spTree>
      <p:nvGrpSpPr>
        <p:cNvPr id="1" name="Shape 272"/>
        <p:cNvGrpSpPr/>
        <p:nvPr/>
      </p:nvGrpSpPr>
      <p:grpSpPr>
        <a:xfrm>
          <a:off x="0" y="0"/>
          <a:ext cx="0" cy="0"/>
          <a:chOff x="0" y="0"/>
          <a:chExt cx="0" cy="0"/>
        </a:xfrm>
      </p:grpSpPr>
      <p:sp>
        <p:nvSpPr>
          <p:cNvPr id="58" name="ZoneTexte 57">
            <a:extLst>
              <a:ext uri="{FF2B5EF4-FFF2-40B4-BE49-F238E27FC236}">
                <a16:creationId xmlns:a16="http://schemas.microsoft.com/office/drawing/2014/main" id="{26DC70CD-BA2B-4611-BEB9-FF0A93880994}"/>
              </a:ext>
            </a:extLst>
          </p:cNvPr>
          <p:cNvSpPr txBox="1"/>
          <p:nvPr/>
        </p:nvSpPr>
        <p:spPr>
          <a:xfrm>
            <a:off x="1422247" y="1659285"/>
            <a:ext cx="10077650" cy="3539430"/>
          </a:xfrm>
          <a:prstGeom prst="rect">
            <a:avLst/>
          </a:prstGeom>
          <a:noFill/>
        </p:spPr>
        <p:txBody>
          <a:bodyPr wrap="square" rtlCol="0">
            <a:spAutoFit/>
          </a:bodyPr>
          <a:lstStyle/>
          <a:p>
            <a:r>
              <a:rPr lang="en-US" sz="1600" b="1" dirty="0">
                <a:latin typeface="+mj-lt"/>
              </a:rPr>
              <a:t>Recurrent Neural Networks </a:t>
            </a:r>
            <a:r>
              <a:rPr lang="en-US" sz="1600" dirty="0">
                <a:latin typeface="+mj-lt"/>
              </a:rPr>
              <a:t>(RNN) are a class of Artificial Neural Networks that can process a sequence of inputs in deep learning and retain its state while processing the next sequence of inputs. It is a powerful model for data such as time series or natural language. </a:t>
            </a:r>
          </a:p>
          <a:p>
            <a:endParaRPr lang="en-US" sz="1600" dirty="0">
              <a:latin typeface="+mj-lt"/>
            </a:endParaRPr>
          </a:p>
          <a:p>
            <a:r>
              <a:rPr lang="en-US" sz="1600" dirty="0">
                <a:latin typeface="+mj-lt"/>
              </a:rPr>
              <a:t>The principle is as follow: </a:t>
            </a:r>
          </a:p>
          <a:p>
            <a:endParaRPr lang="en-US" sz="1600" dirty="0">
              <a:latin typeface="+mj-lt"/>
            </a:endParaRPr>
          </a:p>
          <a:p>
            <a:pPr marL="285750" indent="-285750">
              <a:buFont typeface="Arial" panose="020B0604020202020204" pitchFamily="34" charset="0"/>
              <a:buChar char="•"/>
            </a:pPr>
            <a:r>
              <a:rPr lang="en-US" sz="1600" dirty="0">
                <a:latin typeface="+mj-lt"/>
              </a:rPr>
              <a:t>A sequence of inputs are passed through a RNN cell, one by one</a:t>
            </a:r>
          </a:p>
          <a:p>
            <a:pPr marL="285750" indent="-285750">
              <a:buFont typeface="Arial" panose="020B0604020202020204" pitchFamily="34" charset="0"/>
              <a:buChar char="•"/>
            </a:pPr>
            <a:r>
              <a:rPr lang="en-US" sz="1600" dirty="0">
                <a:latin typeface="+mj-lt"/>
              </a:rPr>
              <a:t>The state of the cell remember the past sequence </a:t>
            </a:r>
          </a:p>
          <a:p>
            <a:pPr marL="285750" indent="-285750">
              <a:buFont typeface="Arial" panose="020B0604020202020204" pitchFamily="34" charset="0"/>
              <a:buChar char="•"/>
            </a:pPr>
            <a:r>
              <a:rPr lang="en-US" sz="1600" dirty="0">
                <a:latin typeface="+mj-lt"/>
              </a:rPr>
              <a:t>The past information is combined with the current input to provide the output</a:t>
            </a:r>
          </a:p>
          <a:p>
            <a:pPr marL="285750" indent="-285750">
              <a:buFont typeface="Arial" panose="020B0604020202020204" pitchFamily="34" charset="0"/>
              <a:buChar char="•"/>
            </a:pPr>
            <a:endParaRPr lang="en-US" sz="1600" dirty="0">
              <a:latin typeface="+mj-lt"/>
            </a:endParaRPr>
          </a:p>
          <a:p>
            <a:r>
              <a:rPr lang="en-US" sz="1600" dirty="0">
                <a:latin typeface="+mj-lt"/>
              </a:rPr>
              <a:t>When we unfold what is happening as a sequence is going through the neuron, it reveals a simple Deep Network.  </a:t>
            </a:r>
          </a:p>
          <a:p>
            <a:pPr marL="285750" indent="-285750">
              <a:buFont typeface="Arial" panose="020B0604020202020204" pitchFamily="34" charset="0"/>
              <a:buChar char="•"/>
            </a:pPr>
            <a:endParaRPr lang="en-US" sz="1600" dirty="0">
              <a:latin typeface="+mj-lt"/>
            </a:endParaRPr>
          </a:p>
          <a:p>
            <a:endParaRPr lang="en-US" sz="1600" dirty="0">
              <a:latin typeface="+mj-lt"/>
            </a:endParaRPr>
          </a:p>
        </p:txBody>
      </p:sp>
      <p:pic>
        <p:nvPicPr>
          <p:cNvPr id="59" name="Image 58">
            <a:extLst>
              <a:ext uri="{FF2B5EF4-FFF2-40B4-BE49-F238E27FC236}">
                <a16:creationId xmlns:a16="http://schemas.microsoft.com/office/drawing/2014/main" id="{BA12ABAC-BCC3-49A1-9650-23FAD2F26B11}"/>
              </a:ext>
            </a:extLst>
          </p:cNvPr>
          <p:cNvPicPr>
            <a:picLocks noChangeAspect="1"/>
          </p:cNvPicPr>
          <p:nvPr/>
        </p:nvPicPr>
        <p:blipFill>
          <a:blip r:embed="rId5"/>
          <a:stretch>
            <a:fillRect/>
          </a:stretch>
        </p:blipFill>
        <p:spPr>
          <a:xfrm>
            <a:off x="3779882" y="4903720"/>
            <a:ext cx="4632235" cy="1729199"/>
          </a:xfrm>
          <a:prstGeom prst="rect">
            <a:avLst/>
          </a:prstGeom>
          <a:ln>
            <a:solidFill>
              <a:schemeClr val="accent5">
                <a:lumMod val="50000"/>
              </a:schemeClr>
            </a:solidFill>
          </a:ln>
        </p:spPr>
      </p:pic>
      <p:sp>
        <p:nvSpPr>
          <p:cNvPr id="60" name="Google Shape;164;p32">
            <a:extLst>
              <a:ext uri="{FF2B5EF4-FFF2-40B4-BE49-F238E27FC236}">
                <a16:creationId xmlns:a16="http://schemas.microsoft.com/office/drawing/2014/main" id="{17D74986-6068-4E0F-8281-57613A3CBD2D}"/>
              </a:ext>
            </a:extLst>
          </p:cNvPr>
          <p:cNvSpPr txBox="1">
            <a:spLocks/>
          </p:cNvSpPr>
          <p:nvPr/>
        </p:nvSpPr>
        <p:spPr>
          <a:xfrm>
            <a:off x="4553636" y="92704"/>
            <a:ext cx="1429600" cy="770400"/>
          </a:xfrm>
          <a:prstGeom prst="rect">
            <a:avLst/>
          </a:prstGeom>
        </p:spPr>
        <p:txBody>
          <a:bodyPr spcFirstLastPara="1" vert="horz" wrap="square" lIns="121900" tIns="121900" rIns="121900" bIns="1219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 dirty="0"/>
              <a:t>01</a:t>
            </a:r>
          </a:p>
        </p:txBody>
      </p:sp>
      <p:sp>
        <p:nvSpPr>
          <p:cNvPr id="61" name="Google Shape;169;p32">
            <a:extLst>
              <a:ext uri="{FF2B5EF4-FFF2-40B4-BE49-F238E27FC236}">
                <a16:creationId xmlns:a16="http://schemas.microsoft.com/office/drawing/2014/main" id="{0DF79ABF-AB2F-48CC-ADD6-0A5F6B33FDF9}"/>
              </a:ext>
            </a:extLst>
          </p:cNvPr>
          <p:cNvSpPr txBox="1">
            <a:spLocks/>
          </p:cNvSpPr>
          <p:nvPr/>
        </p:nvSpPr>
        <p:spPr>
          <a:xfrm>
            <a:off x="5653077" y="62523"/>
            <a:ext cx="2632400" cy="7704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dirty="0"/>
              <a:t>AI MODEL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duotone>
              <a:schemeClr val="accent5">
                <a:shade val="45000"/>
                <a:satMod val="135000"/>
              </a:schemeClr>
              <a:prstClr val="white"/>
            </a:duotone>
          </a:blip>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3663705" y="3514233"/>
            <a:ext cx="6927600" cy="2561600"/>
          </a:xfrm>
          <a:prstGeom prst="rect">
            <a:avLst/>
          </a:prstGeom>
        </p:spPr>
        <p:txBody>
          <a:bodyPr spcFirstLastPara="1" vert="horz" wrap="square" lIns="121900" tIns="121900" rIns="121900" bIns="121900" rtlCol="0" anchor="ctr" anchorCtr="0">
            <a:noAutofit/>
          </a:bodyPr>
          <a:lstStyle/>
          <a:p>
            <a:r>
              <a:rPr lang="en" dirty="0"/>
              <a:t>FINANCIAL APPLICATION</a:t>
            </a:r>
            <a:endParaRPr dirty="0"/>
          </a:p>
        </p:txBody>
      </p:sp>
      <p:sp>
        <p:nvSpPr>
          <p:cNvPr id="220" name="Google Shape;220;p36"/>
          <p:cNvSpPr txBox="1">
            <a:spLocks noGrp="1"/>
          </p:cNvSpPr>
          <p:nvPr>
            <p:ph type="title" idx="2"/>
          </p:nvPr>
        </p:nvSpPr>
        <p:spPr>
          <a:xfrm flipH="1">
            <a:off x="6618905" y="3098467"/>
            <a:ext cx="3972400" cy="1006000"/>
          </a:xfrm>
          <a:prstGeom prst="rect">
            <a:avLst/>
          </a:prstGeom>
        </p:spPr>
        <p:txBody>
          <a:bodyPr spcFirstLastPara="1" vert="horz" wrap="square" lIns="121900" tIns="121900" rIns="121900" bIns="121900" rtlCol="0" anchor="ctr" anchorCtr="0">
            <a:noAutofit/>
          </a:bodyPr>
          <a:lstStyle/>
          <a:p>
            <a:r>
              <a:rPr lang="en" dirty="0"/>
              <a:t>02</a:t>
            </a:r>
            <a:endParaRPr dirty="0"/>
          </a:p>
        </p:txBody>
      </p:sp>
      <p:cxnSp>
        <p:nvCxnSpPr>
          <p:cNvPr id="221" name="Google Shape;221;p36"/>
          <p:cNvCxnSpPr/>
          <p:nvPr/>
        </p:nvCxnSpPr>
        <p:spPr>
          <a:xfrm>
            <a:off x="10104433" y="5371200"/>
            <a:ext cx="2087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018501" y="-28875"/>
            <a:ext cx="4040939" cy="1494207"/>
          </a:xfrm>
          <a:prstGeom prst="rect">
            <a:avLst/>
          </a:prstGeom>
        </p:spPr>
        <p:txBody>
          <a:bodyPr spcFirstLastPara="1" vert="horz" wrap="square" lIns="121900" tIns="121900" rIns="121900" bIns="121900" rtlCol="0" anchor="ctr" anchorCtr="0">
            <a:noAutofit/>
          </a:bodyPr>
          <a:lstStyle/>
          <a:p>
            <a:r>
              <a:rPr lang="en" sz="2800" dirty="0"/>
              <a:t>FINANCIAL APPLICATION</a:t>
            </a:r>
            <a:br>
              <a:rPr lang="en" sz="2800" dirty="0"/>
            </a:br>
            <a:endParaRPr sz="2800" dirty="0"/>
          </a:p>
        </p:txBody>
      </p:sp>
      <p:sp>
        <p:nvSpPr>
          <p:cNvPr id="220" name="Google Shape;220;p36"/>
          <p:cNvSpPr txBox="1">
            <a:spLocks noGrp="1"/>
          </p:cNvSpPr>
          <p:nvPr>
            <p:ph type="title" idx="2"/>
          </p:nvPr>
        </p:nvSpPr>
        <p:spPr>
          <a:xfrm flipH="1">
            <a:off x="3782729" y="0"/>
            <a:ext cx="1341427" cy="1006000"/>
          </a:xfrm>
          <a:prstGeom prst="rect">
            <a:avLst/>
          </a:prstGeom>
        </p:spPr>
        <p:txBody>
          <a:bodyPr spcFirstLastPara="1" vert="horz" wrap="square" lIns="121900" tIns="121900" rIns="121900" bIns="121900" rtlCol="0" anchor="ctr" anchorCtr="0">
            <a:noAutofit/>
          </a:bodyPr>
          <a:lstStyle/>
          <a:p>
            <a:r>
              <a:rPr lang="en" sz="4400" dirty="0"/>
              <a:t>02</a:t>
            </a:r>
            <a:endParaRPr sz="4400" dirty="0"/>
          </a:p>
        </p:txBody>
      </p:sp>
      <p:sp>
        <p:nvSpPr>
          <p:cNvPr id="5" name="ZoneTexte 4">
            <a:extLst>
              <a:ext uri="{FF2B5EF4-FFF2-40B4-BE49-F238E27FC236}">
                <a16:creationId xmlns:a16="http://schemas.microsoft.com/office/drawing/2014/main" id="{2A1436BC-E802-4C1C-B3C2-806EC2403504}"/>
              </a:ext>
            </a:extLst>
          </p:cNvPr>
          <p:cNvSpPr txBox="1"/>
          <p:nvPr/>
        </p:nvSpPr>
        <p:spPr>
          <a:xfrm>
            <a:off x="598285" y="1205561"/>
            <a:ext cx="5614152" cy="4770537"/>
          </a:xfrm>
          <a:prstGeom prst="rect">
            <a:avLst/>
          </a:prstGeom>
          <a:noFill/>
        </p:spPr>
        <p:txBody>
          <a:bodyPr wrap="square" rtlCol="0">
            <a:spAutoFit/>
          </a:bodyPr>
          <a:lstStyle/>
          <a:p>
            <a:pPr algn="just"/>
            <a:r>
              <a:rPr lang="en-GB" sz="1600" dirty="0">
                <a:solidFill>
                  <a:srgbClr val="000000"/>
                </a:solidFill>
                <a:effectLst/>
                <a:latin typeface="+mj-lt"/>
              </a:rPr>
              <a:t>The New York Stock Exchange (NYSE, nicknamed "The Big Board") is an American stock exchange at 11 Wall Street in the Financial District of Lower Manhattan in New York City. It is by far the world's largest stock exchange by market capitalization of its listed companies at 30.1 US dollars trillion as of February 2018.</a:t>
            </a:r>
          </a:p>
          <a:p>
            <a:pPr algn="just"/>
            <a:br>
              <a:rPr lang="en-GB" sz="1600" dirty="0">
                <a:latin typeface="+mj-lt"/>
              </a:rPr>
            </a:br>
            <a:r>
              <a:rPr lang="en-GB" sz="1600" b="0" i="0" dirty="0">
                <a:solidFill>
                  <a:srgbClr val="000000"/>
                </a:solidFill>
                <a:effectLst/>
                <a:latin typeface="+mj-lt"/>
              </a:rPr>
              <a:t>It is extremely hard to predict the stock market. Stock market prediction is the act of trying to determine the future value of a company stock. Predicting such an unstable market in which many external factors come into play is very difficult.</a:t>
            </a:r>
          </a:p>
          <a:p>
            <a:pPr algn="just"/>
            <a:endParaRPr lang="en-GB" sz="1600" dirty="0">
              <a:solidFill>
                <a:srgbClr val="000000"/>
              </a:solidFill>
              <a:latin typeface="+mj-lt"/>
            </a:endParaRPr>
          </a:p>
          <a:p>
            <a:pPr algn="just"/>
            <a:endParaRPr lang="en-GB" sz="1600" dirty="0">
              <a:solidFill>
                <a:srgbClr val="000000"/>
              </a:solidFill>
              <a:latin typeface="+mj-lt"/>
            </a:endParaRPr>
          </a:p>
          <a:p>
            <a:pPr algn="just"/>
            <a:r>
              <a:rPr lang="en-US" sz="1600" dirty="0">
                <a:latin typeface="+mj-lt"/>
              </a:rPr>
              <a:t>We focused on the company Netflix, which is quoted in the NYSE, to try to predict the future price variations of its stock values. </a:t>
            </a:r>
          </a:p>
          <a:p>
            <a:pPr algn="just"/>
            <a:endParaRPr lang="en-US" sz="1600" dirty="0">
              <a:latin typeface="+mj-lt"/>
            </a:endParaRPr>
          </a:p>
          <a:p>
            <a:pPr algn="just"/>
            <a:r>
              <a:rPr lang="en-US" sz="1600" dirty="0">
                <a:latin typeface="+mj-lt"/>
              </a:rPr>
              <a:t>Netflix is an American company which </a:t>
            </a:r>
            <a:r>
              <a:rPr lang="en-GB" sz="1600" dirty="0">
                <a:latin typeface="+mj-lt"/>
              </a:rPr>
              <a:t>primary business is a subscription-based streaming service offering online streaming from a library of films and television series, including those produced in-house.</a:t>
            </a:r>
            <a:endParaRPr lang="en-US" sz="1600" dirty="0">
              <a:latin typeface="+mj-lt"/>
            </a:endParaRPr>
          </a:p>
        </p:txBody>
      </p:sp>
      <p:pic>
        <p:nvPicPr>
          <p:cNvPr id="2" name="Picture 2" descr="Risultato immagini per new york stock exchange">
            <a:extLst>
              <a:ext uri="{FF2B5EF4-FFF2-40B4-BE49-F238E27FC236}">
                <a16:creationId xmlns:a16="http://schemas.microsoft.com/office/drawing/2014/main" id="{9EC7A98E-BE6E-4931-B63B-FF3B209183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64784" y="2262004"/>
            <a:ext cx="5077457" cy="3379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0605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schemeClr val="accent5">
                <a:shade val="45000"/>
                <a:satMod val="135000"/>
              </a:schemeClr>
              <a:prstClr val="white"/>
            </a:duotone>
          </a:blip>
          <a:srcRect/>
          <a:stretch>
            <a:fillRect/>
          </a:stretch>
        </a:blipFill>
        <a:effectLst/>
      </p:bgPr>
    </p:bg>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018501" y="-28875"/>
            <a:ext cx="4040939" cy="1494207"/>
          </a:xfrm>
          <a:prstGeom prst="rect">
            <a:avLst/>
          </a:prstGeom>
        </p:spPr>
        <p:txBody>
          <a:bodyPr spcFirstLastPara="1" vert="horz" wrap="square" lIns="121900" tIns="121900" rIns="121900" bIns="121900" rtlCol="0" anchor="ctr" anchorCtr="0">
            <a:noAutofit/>
          </a:bodyPr>
          <a:lstStyle/>
          <a:p>
            <a:r>
              <a:rPr lang="en" sz="2800" dirty="0"/>
              <a:t>FINANCIAL APPLICATION</a:t>
            </a:r>
            <a:br>
              <a:rPr lang="en" sz="2800" dirty="0"/>
            </a:br>
            <a:endParaRPr sz="2800" dirty="0"/>
          </a:p>
        </p:txBody>
      </p:sp>
      <p:sp>
        <p:nvSpPr>
          <p:cNvPr id="220" name="Google Shape;220;p36"/>
          <p:cNvSpPr txBox="1">
            <a:spLocks noGrp="1"/>
          </p:cNvSpPr>
          <p:nvPr>
            <p:ph type="title" idx="2"/>
          </p:nvPr>
        </p:nvSpPr>
        <p:spPr>
          <a:xfrm flipH="1">
            <a:off x="3782729" y="0"/>
            <a:ext cx="1341427" cy="1006000"/>
          </a:xfrm>
          <a:prstGeom prst="rect">
            <a:avLst/>
          </a:prstGeom>
        </p:spPr>
        <p:txBody>
          <a:bodyPr spcFirstLastPara="1" vert="horz" wrap="square" lIns="121900" tIns="121900" rIns="121900" bIns="121900" rtlCol="0" anchor="ctr" anchorCtr="0">
            <a:noAutofit/>
          </a:bodyPr>
          <a:lstStyle/>
          <a:p>
            <a:r>
              <a:rPr lang="en" sz="4400" dirty="0"/>
              <a:t>02</a:t>
            </a:r>
            <a:endParaRPr sz="4400" dirty="0"/>
          </a:p>
        </p:txBody>
      </p:sp>
      <p:sp>
        <p:nvSpPr>
          <p:cNvPr id="5" name="ZoneTexte 4">
            <a:extLst>
              <a:ext uri="{FF2B5EF4-FFF2-40B4-BE49-F238E27FC236}">
                <a16:creationId xmlns:a16="http://schemas.microsoft.com/office/drawing/2014/main" id="{2A1436BC-E802-4C1C-B3C2-806EC2403504}"/>
              </a:ext>
            </a:extLst>
          </p:cNvPr>
          <p:cNvSpPr txBox="1"/>
          <p:nvPr/>
        </p:nvSpPr>
        <p:spPr>
          <a:xfrm>
            <a:off x="659871" y="1034875"/>
            <a:ext cx="5614152" cy="5262979"/>
          </a:xfrm>
          <a:prstGeom prst="rect">
            <a:avLst/>
          </a:prstGeom>
          <a:noFill/>
        </p:spPr>
        <p:txBody>
          <a:bodyPr wrap="square" rtlCol="0">
            <a:spAutoFit/>
          </a:bodyPr>
          <a:lstStyle/>
          <a:p>
            <a:r>
              <a:rPr lang="en-US" sz="1600" dirty="0">
                <a:latin typeface="+mj-lt"/>
              </a:rPr>
              <a:t>We applied a Recurrent Neural Network to predict stock prices data of Netflix.</a:t>
            </a:r>
          </a:p>
          <a:p>
            <a:endParaRPr lang="en-US" sz="1600" dirty="0">
              <a:latin typeface="+mj-lt"/>
            </a:endParaRPr>
          </a:p>
          <a:p>
            <a:r>
              <a:rPr lang="en-US" sz="1600" dirty="0">
                <a:latin typeface="+mj-lt"/>
              </a:rPr>
              <a:t>The daily data spans from the beginning of 2010 to the end of 2016, and consists of:</a:t>
            </a:r>
          </a:p>
          <a:p>
            <a:endParaRPr lang="en-US" sz="1600" dirty="0">
              <a:latin typeface="+mj-lt"/>
            </a:endParaRPr>
          </a:p>
          <a:p>
            <a:pPr marL="285750" indent="-285750">
              <a:lnSpc>
                <a:spcPct val="150000"/>
              </a:lnSpc>
              <a:buFont typeface="Arial" panose="020B0604020202020204" pitchFamily="34" charset="0"/>
              <a:buChar char="•"/>
            </a:pPr>
            <a:r>
              <a:rPr lang="en-US" sz="1600" dirty="0">
                <a:latin typeface="+mj-lt"/>
              </a:rPr>
              <a:t>The date of the day considered</a:t>
            </a:r>
          </a:p>
          <a:p>
            <a:pPr marL="285750" indent="-285750">
              <a:lnSpc>
                <a:spcPct val="150000"/>
              </a:lnSpc>
              <a:buFont typeface="Arial" panose="020B0604020202020204" pitchFamily="34" charset="0"/>
              <a:buChar char="•"/>
            </a:pPr>
            <a:r>
              <a:rPr lang="en-US" sz="1600" dirty="0">
                <a:latin typeface="+mj-lt"/>
              </a:rPr>
              <a:t>The symbol of the company</a:t>
            </a:r>
          </a:p>
          <a:p>
            <a:pPr marL="285750" indent="-285750">
              <a:lnSpc>
                <a:spcPct val="150000"/>
              </a:lnSpc>
              <a:buFont typeface="Arial" panose="020B0604020202020204" pitchFamily="34" charset="0"/>
              <a:buChar char="•"/>
            </a:pPr>
            <a:r>
              <a:rPr lang="en-US" sz="1600" dirty="0">
                <a:latin typeface="+mj-lt"/>
              </a:rPr>
              <a:t>The stock price at the opening of the market</a:t>
            </a:r>
          </a:p>
          <a:p>
            <a:pPr marL="285750" indent="-285750">
              <a:lnSpc>
                <a:spcPct val="150000"/>
              </a:lnSpc>
              <a:buFont typeface="Arial" panose="020B0604020202020204" pitchFamily="34" charset="0"/>
              <a:buChar char="•"/>
            </a:pPr>
            <a:r>
              <a:rPr lang="en-US" sz="1600" dirty="0">
                <a:latin typeface="+mj-lt"/>
              </a:rPr>
              <a:t>The stock price at the closing of the market</a:t>
            </a:r>
          </a:p>
          <a:p>
            <a:pPr marL="285750" indent="-285750">
              <a:lnSpc>
                <a:spcPct val="150000"/>
              </a:lnSpc>
              <a:buFont typeface="Arial" panose="020B0604020202020204" pitchFamily="34" charset="0"/>
              <a:buChar char="•"/>
            </a:pPr>
            <a:r>
              <a:rPr lang="en-US" sz="1600" dirty="0">
                <a:latin typeface="+mj-lt"/>
              </a:rPr>
              <a:t>The lowest price achieved during the day </a:t>
            </a:r>
          </a:p>
          <a:p>
            <a:pPr marL="285750" indent="-285750">
              <a:lnSpc>
                <a:spcPct val="150000"/>
              </a:lnSpc>
              <a:buFont typeface="Arial" panose="020B0604020202020204" pitchFamily="34" charset="0"/>
              <a:buChar char="•"/>
            </a:pPr>
            <a:r>
              <a:rPr lang="en-US" sz="1600" dirty="0">
                <a:latin typeface="+mj-lt"/>
              </a:rPr>
              <a:t>The highest price achieved during the day</a:t>
            </a:r>
          </a:p>
          <a:p>
            <a:pPr marL="285750" indent="-285750">
              <a:lnSpc>
                <a:spcPct val="150000"/>
              </a:lnSpc>
              <a:buFont typeface="Arial" panose="020B0604020202020204" pitchFamily="34" charset="0"/>
              <a:buChar char="•"/>
            </a:pPr>
            <a:r>
              <a:rPr lang="en-US" sz="1600" dirty="0">
                <a:latin typeface="+mj-lt"/>
              </a:rPr>
              <a:t>The volume of transactions</a:t>
            </a:r>
          </a:p>
          <a:p>
            <a:pPr>
              <a:lnSpc>
                <a:spcPct val="150000"/>
              </a:lnSpc>
            </a:pPr>
            <a:endParaRPr lang="en-US" sz="1600" dirty="0">
              <a:latin typeface="+mj-lt"/>
            </a:endParaRPr>
          </a:p>
          <a:p>
            <a:r>
              <a:rPr lang="en-GB" sz="1600" dirty="0">
                <a:latin typeface="+mj-lt"/>
              </a:rPr>
              <a:t>The dataset contains the stock prices of all companies listed on the NYSE, so we had to filter the prices with the symbol corresponding to Netflix (NFLX).</a:t>
            </a:r>
            <a:endParaRPr lang="en-US" sz="1600" dirty="0">
              <a:latin typeface="+mj-lt"/>
            </a:endParaRPr>
          </a:p>
        </p:txBody>
      </p:sp>
      <p:graphicFrame>
        <p:nvGraphicFramePr>
          <p:cNvPr id="6" name="Tableau 5">
            <a:extLst>
              <a:ext uri="{FF2B5EF4-FFF2-40B4-BE49-F238E27FC236}">
                <a16:creationId xmlns:a16="http://schemas.microsoft.com/office/drawing/2014/main" id="{DE0CFD73-2B10-4C5A-96EB-7C5F8DE66B92}"/>
              </a:ext>
            </a:extLst>
          </p:cNvPr>
          <p:cNvGraphicFramePr/>
          <p:nvPr/>
        </p:nvGraphicFramePr>
        <p:xfrm>
          <a:off x="6452134" y="2831236"/>
          <a:ext cx="5457827" cy="2785416"/>
        </p:xfrm>
        <a:graphic>
          <a:graphicData uri="http://schemas.openxmlformats.org/drawingml/2006/table">
            <a:tbl>
              <a:tblPr>
                <a:tableStyleId>{5C22544A-7EE6-4342-B048-85BDC9FD1C3A}</a:tableStyleId>
              </a:tblPr>
              <a:tblGrid>
                <a:gridCol w="677991">
                  <a:extLst>
                    <a:ext uri="{9D8B030D-6E8A-4147-A177-3AD203B41FA5}">
                      <a16:colId xmlns:a16="http://schemas.microsoft.com/office/drawing/2014/main" val="3762872225"/>
                    </a:ext>
                  </a:extLst>
                </a:gridCol>
                <a:gridCol w="711890">
                  <a:extLst>
                    <a:ext uri="{9D8B030D-6E8A-4147-A177-3AD203B41FA5}">
                      <a16:colId xmlns:a16="http://schemas.microsoft.com/office/drawing/2014/main" val="2927133763"/>
                    </a:ext>
                  </a:extLst>
                </a:gridCol>
                <a:gridCol w="836189">
                  <a:extLst>
                    <a:ext uri="{9D8B030D-6E8A-4147-A177-3AD203B41FA5}">
                      <a16:colId xmlns:a16="http://schemas.microsoft.com/office/drawing/2014/main" val="1849085754"/>
                    </a:ext>
                  </a:extLst>
                </a:gridCol>
                <a:gridCol w="836189">
                  <a:extLst>
                    <a:ext uri="{9D8B030D-6E8A-4147-A177-3AD203B41FA5}">
                      <a16:colId xmlns:a16="http://schemas.microsoft.com/office/drawing/2014/main" val="2557236762"/>
                    </a:ext>
                  </a:extLst>
                </a:gridCol>
                <a:gridCol w="836189">
                  <a:extLst>
                    <a:ext uri="{9D8B030D-6E8A-4147-A177-3AD203B41FA5}">
                      <a16:colId xmlns:a16="http://schemas.microsoft.com/office/drawing/2014/main" val="1327352255"/>
                    </a:ext>
                  </a:extLst>
                </a:gridCol>
                <a:gridCol w="836189">
                  <a:extLst>
                    <a:ext uri="{9D8B030D-6E8A-4147-A177-3AD203B41FA5}">
                      <a16:colId xmlns:a16="http://schemas.microsoft.com/office/drawing/2014/main" val="2625524638"/>
                    </a:ext>
                  </a:extLst>
                </a:gridCol>
                <a:gridCol w="723190">
                  <a:extLst>
                    <a:ext uri="{9D8B030D-6E8A-4147-A177-3AD203B41FA5}">
                      <a16:colId xmlns:a16="http://schemas.microsoft.com/office/drawing/2014/main" val="4287315829"/>
                    </a:ext>
                  </a:extLst>
                </a:gridCol>
              </a:tblGrid>
              <a:tr h="163848">
                <a:tc>
                  <a:txBody>
                    <a:bodyPr/>
                    <a:lstStyle/>
                    <a:p>
                      <a:pPr algn="ctr" fontAlgn="b">
                        <a:spcBef>
                          <a:spcPts val="0"/>
                        </a:spcBef>
                        <a:spcAft>
                          <a:spcPts val="0"/>
                        </a:spcAft>
                      </a:pPr>
                      <a:r>
                        <a:rPr lang="fr-FR" sz="1000" u="none" strike="noStrike">
                          <a:effectLst/>
                        </a:rPr>
                        <a:t>date</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symbol</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open</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close</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low</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high</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volume</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1324620181"/>
                  </a:ext>
                </a:extLst>
              </a:tr>
              <a:tr h="163848">
                <a:tc>
                  <a:txBody>
                    <a:bodyPr/>
                    <a:lstStyle/>
                    <a:p>
                      <a:pPr algn="ctr" fontAlgn="b">
                        <a:spcBef>
                          <a:spcPts val="0"/>
                        </a:spcBef>
                        <a:spcAft>
                          <a:spcPts val="0"/>
                        </a:spcAft>
                      </a:pPr>
                      <a:r>
                        <a:rPr lang="fr-FR" sz="1000" u="none" strike="noStrike">
                          <a:effectLst/>
                        </a:rPr>
                        <a:t>04/01/2010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7.93142842856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7.63999985714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7.56571442856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7.96142857142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17239600.0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2074184567"/>
                  </a:ext>
                </a:extLst>
              </a:tr>
              <a:tr h="163848">
                <a:tc>
                  <a:txBody>
                    <a:bodyPr/>
                    <a:lstStyle/>
                    <a:p>
                      <a:pPr algn="ctr" fontAlgn="b">
                        <a:spcBef>
                          <a:spcPts val="0"/>
                        </a:spcBef>
                        <a:spcAft>
                          <a:spcPts val="0"/>
                        </a:spcAft>
                      </a:pPr>
                      <a:r>
                        <a:rPr lang="fr-FR" sz="1000" u="none" strike="noStrike">
                          <a:effectLst/>
                        </a:rPr>
                        <a:t>05/01/2010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7.65285728571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7.35857157142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7.25857157142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7.65714257142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23753100.0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2353081757"/>
                  </a:ext>
                </a:extLst>
              </a:tr>
              <a:tr h="163848">
                <a:tc>
                  <a:txBody>
                    <a:bodyPr/>
                    <a:lstStyle/>
                    <a:p>
                      <a:pPr algn="ctr" fontAlgn="b">
                        <a:spcBef>
                          <a:spcPts val="0"/>
                        </a:spcBef>
                        <a:spcAft>
                          <a:spcPts val="0"/>
                        </a:spcAft>
                      </a:pPr>
                      <a:r>
                        <a:rPr lang="fr-FR" sz="1000" u="none" strike="noStrike">
                          <a:effectLst/>
                        </a:rPr>
                        <a:t>06/01/2010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7.36142871428</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7.61714271428</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7.19714314285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7.67285728571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23290400.0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2758052572"/>
                  </a:ext>
                </a:extLst>
              </a:tr>
              <a:tr h="163848">
                <a:tc>
                  <a:txBody>
                    <a:bodyPr/>
                    <a:lstStyle/>
                    <a:p>
                      <a:pPr algn="ctr" fontAlgn="b">
                        <a:spcBef>
                          <a:spcPts val="0"/>
                        </a:spcBef>
                        <a:spcAft>
                          <a:spcPts val="0"/>
                        </a:spcAft>
                      </a:pPr>
                      <a:r>
                        <a:rPr lang="fr-FR" sz="1000" u="none" strike="noStrike">
                          <a:effectLst/>
                        </a:rPr>
                        <a:t>07/01/2010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7.73142857142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7.48571442856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7.46285728571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7.75714299999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9955400.0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620988835"/>
                  </a:ext>
                </a:extLst>
              </a:tr>
              <a:tr h="163848">
                <a:tc>
                  <a:txBody>
                    <a:bodyPr/>
                    <a:lstStyle/>
                    <a:p>
                      <a:pPr algn="ctr" fontAlgn="b">
                        <a:spcBef>
                          <a:spcPts val="0"/>
                        </a:spcBef>
                        <a:spcAft>
                          <a:spcPts val="0"/>
                        </a:spcAft>
                      </a:pPr>
                      <a:r>
                        <a:rPr lang="fr-FR" sz="1000" u="none" strike="noStrike">
                          <a:effectLst/>
                        </a:rPr>
                        <a:t>08/01/2010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7.49857142856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7.61428599999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7.46571442856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7.74285699999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8180900.0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1636409798"/>
                  </a:ext>
                </a:extLst>
              </a:tr>
              <a:tr h="163848">
                <a:tc>
                  <a:txBody>
                    <a:bodyPr/>
                    <a:lstStyle/>
                    <a:p>
                      <a:pPr algn="ctr" fontAlgn="b">
                        <a:spcBef>
                          <a:spcPts val="0"/>
                        </a:spcBef>
                        <a:spcAft>
                          <a:spcPts val="0"/>
                        </a:spcAft>
                      </a:pPr>
                      <a:r>
                        <a:rPr lang="fr-FR" sz="1000" u="none" strike="noStrike">
                          <a:effectLst/>
                        </a:rPr>
                        <a:t>11/01/2010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7.65999985714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7.60428571428</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7.52857157142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7.70428557142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6783700.0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1048082545"/>
                  </a:ext>
                </a:extLst>
              </a:tr>
              <a:tr h="163848">
                <a:tc>
                  <a:txBody>
                    <a:bodyPr/>
                    <a:lstStyle/>
                    <a:p>
                      <a:pPr algn="ctr" fontAlgn="b">
                        <a:spcBef>
                          <a:spcPts val="0"/>
                        </a:spcBef>
                        <a:spcAft>
                          <a:spcPts val="0"/>
                        </a:spcAft>
                      </a:pPr>
                      <a:r>
                        <a:rPr lang="fr-FR" sz="1000" u="none" strike="noStrike">
                          <a:effectLst/>
                        </a:rPr>
                        <a:t>12/01/2010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7.52857157142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7.48142857142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7.45142842856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7.58285714285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6330100.0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3745777114"/>
                  </a:ext>
                </a:extLst>
              </a:tr>
              <a:tr h="163848">
                <a:tc>
                  <a:txBody>
                    <a:bodyPr/>
                    <a:lstStyle/>
                    <a:p>
                      <a:pPr algn="ctr" fontAlgn="b">
                        <a:spcBef>
                          <a:spcPts val="0"/>
                        </a:spcBef>
                        <a:spcAft>
                          <a:spcPts val="0"/>
                        </a:spcAft>
                      </a:pPr>
                      <a:r>
                        <a:rPr lang="fr-FR" sz="1000" u="none" strike="noStrike">
                          <a:effectLst/>
                        </a:rPr>
                        <a:t>13/01/2010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7.61285728571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7.70857142856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7.55857128571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7.75428585714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14422100.0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1933751822"/>
                  </a:ext>
                </a:extLst>
              </a:tr>
              <a:tr h="163848">
                <a:tc>
                  <a:txBody>
                    <a:bodyPr/>
                    <a:lstStyle/>
                    <a:p>
                      <a:pPr algn="ctr" fontAlgn="b">
                        <a:spcBef>
                          <a:spcPts val="0"/>
                        </a:spcBef>
                        <a:spcAft>
                          <a:spcPts val="0"/>
                        </a:spcAft>
                      </a:pPr>
                      <a:r>
                        <a:rPr lang="fr-FR" sz="1000" u="none" strike="noStrike">
                          <a:effectLst/>
                        </a:rPr>
                        <a:t>14/01/2010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7.51857142856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7.28428557142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7.26999999999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7.57571414285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17685500.0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3534888171"/>
                  </a:ext>
                </a:extLst>
              </a:tr>
              <a:tr h="163848">
                <a:tc>
                  <a:txBody>
                    <a:bodyPr/>
                    <a:lstStyle/>
                    <a:p>
                      <a:pPr algn="ctr" fontAlgn="b">
                        <a:spcBef>
                          <a:spcPts val="0"/>
                        </a:spcBef>
                        <a:spcAft>
                          <a:spcPts val="0"/>
                        </a:spcAft>
                      </a:pPr>
                      <a:r>
                        <a:rPr lang="fr-FR" sz="1000" u="none" strike="noStrike">
                          <a:effectLst/>
                        </a:rPr>
                        <a:t>15/01/2010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7.24571414285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7.27857157142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7.23285728571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7.40714257142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13031200.0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4096434560"/>
                  </a:ext>
                </a:extLst>
              </a:tr>
              <a:tr h="163848">
                <a:tc>
                  <a:txBody>
                    <a:bodyPr/>
                    <a:lstStyle/>
                    <a:p>
                      <a:pPr algn="ctr" fontAlgn="b">
                        <a:spcBef>
                          <a:spcPts val="0"/>
                        </a:spcBef>
                        <a:spcAft>
                          <a:spcPts val="0"/>
                        </a:spcAft>
                      </a:pPr>
                      <a:r>
                        <a:rPr lang="fr-FR" sz="1000" u="none" strike="noStrike">
                          <a:effectLst/>
                        </a:rPr>
                        <a:t>19/01/2010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7.24999999999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7.31428571428</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7.24285699999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7.38285728571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5302500.0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4277097634"/>
                  </a:ext>
                </a:extLst>
              </a:tr>
              <a:tr h="163848">
                <a:tc>
                  <a:txBody>
                    <a:bodyPr/>
                    <a:lstStyle/>
                    <a:p>
                      <a:pPr algn="ctr" fontAlgn="b">
                        <a:spcBef>
                          <a:spcPts val="0"/>
                        </a:spcBef>
                        <a:spcAft>
                          <a:spcPts val="0"/>
                        </a:spcAft>
                      </a:pPr>
                      <a:r>
                        <a:rPr lang="fr-FR" sz="1000" u="none" strike="noStrike">
                          <a:effectLst/>
                        </a:rPr>
                        <a:t>20/01/2010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7.26571414285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7.32000014285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7.22142842856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7.49285699999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9685200.0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2148278819"/>
                  </a:ext>
                </a:extLst>
              </a:tr>
              <a:tr h="163848">
                <a:tc>
                  <a:txBody>
                    <a:bodyPr/>
                    <a:lstStyle/>
                    <a:p>
                      <a:pPr algn="ctr" fontAlgn="b">
                        <a:spcBef>
                          <a:spcPts val="0"/>
                        </a:spcBef>
                        <a:spcAft>
                          <a:spcPts val="0"/>
                        </a:spcAft>
                      </a:pPr>
                      <a:r>
                        <a:rPr lang="fr-FR" sz="1000" u="none" strike="noStrike">
                          <a:effectLst/>
                        </a:rPr>
                        <a:t>21/01/2010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7.21714299999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dirty="0">
                          <a:effectLst/>
                        </a:rPr>
                        <a:t>7.31285714285</a:t>
                      </a:r>
                      <a:endParaRPr lang="fr-FR" sz="1600" b="0" i="0" u="none" strike="noStrike" dirty="0">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7.21428585714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7.45428557142</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8614900.0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2406629798"/>
                  </a:ext>
                </a:extLst>
              </a:tr>
              <a:tr h="163848">
                <a:tc>
                  <a:txBody>
                    <a:bodyPr/>
                    <a:lstStyle/>
                    <a:p>
                      <a:pPr algn="ctr" fontAlgn="b">
                        <a:spcBef>
                          <a:spcPts val="0"/>
                        </a:spcBef>
                        <a:spcAft>
                          <a:spcPts val="0"/>
                        </a:spcAft>
                      </a:pPr>
                      <a:r>
                        <a:rPr lang="fr-FR" sz="1000" u="none" strike="noStrike">
                          <a:effectLst/>
                        </a:rPr>
                        <a:t>22/01/2010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7.29714299999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7.26999999999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7.21428585714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7.48428585714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9395400.0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1405002227"/>
                  </a:ext>
                </a:extLst>
              </a:tr>
              <a:tr h="163848">
                <a:tc>
                  <a:txBody>
                    <a:bodyPr/>
                    <a:lstStyle/>
                    <a:p>
                      <a:pPr algn="ctr" fontAlgn="b">
                        <a:spcBef>
                          <a:spcPts val="0"/>
                        </a:spcBef>
                        <a:spcAft>
                          <a:spcPts val="0"/>
                        </a:spcAft>
                      </a:pPr>
                      <a:r>
                        <a:rPr lang="fr-FR" sz="1000" u="none" strike="noStrike">
                          <a:effectLst/>
                        </a:rPr>
                        <a:t>25/01/2010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7.29285714285</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7.01857142856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6.93142842856</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7.35714285714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13791400.0</a:t>
                      </a:r>
                      <a:endParaRPr lang="fr-FR" sz="1600" b="0" i="0" u="none" strike="noStrike">
                        <a:effectLst/>
                        <a:latin typeface="Arial" panose="020B0604020202020204" pitchFamily="34" charset="0"/>
                      </a:endParaRPr>
                    </a:p>
                  </a:txBody>
                  <a:tcPr marL="5650" marR="5650" marT="5650" marB="0" anchor="b"/>
                </a:tc>
                <a:extLst>
                  <a:ext uri="{0D108BD9-81ED-4DB2-BD59-A6C34878D82A}">
                    <a16:rowId xmlns:a16="http://schemas.microsoft.com/office/drawing/2014/main" val="3790562070"/>
                  </a:ext>
                </a:extLst>
              </a:tr>
              <a:tr h="163848">
                <a:tc>
                  <a:txBody>
                    <a:bodyPr/>
                    <a:lstStyle/>
                    <a:p>
                      <a:pPr algn="ctr" fontAlgn="b">
                        <a:spcBef>
                          <a:spcPts val="0"/>
                        </a:spcBef>
                        <a:spcAft>
                          <a:spcPts val="0"/>
                        </a:spcAft>
                      </a:pPr>
                      <a:r>
                        <a:rPr lang="fr-FR" sz="1000" u="none" strike="noStrike">
                          <a:effectLst/>
                        </a:rPr>
                        <a:t>26/01/2010</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NFLX</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6.95999999999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7.13571399999</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6.93714285714</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a:effectLst/>
                        </a:rPr>
                        <a:t>7.17857128571</a:t>
                      </a:r>
                      <a:endParaRPr lang="fr-FR" sz="1600" b="0" i="0" u="none" strike="noStrike">
                        <a:effectLst/>
                        <a:latin typeface="Arial" panose="020B0604020202020204" pitchFamily="34" charset="0"/>
                      </a:endParaRPr>
                    </a:p>
                  </a:txBody>
                  <a:tcPr marL="5650" marR="5650" marT="5650" marB="0" anchor="b"/>
                </a:tc>
                <a:tc>
                  <a:txBody>
                    <a:bodyPr/>
                    <a:lstStyle/>
                    <a:p>
                      <a:pPr algn="ctr" fontAlgn="b">
                        <a:spcBef>
                          <a:spcPts val="0"/>
                        </a:spcBef>
                        <a:spcAft>
                          <a:spcPts val="0"/>
                        </a:spcAft>
                      </a:pPr>
                      <a:r>
                        <a:rPr lang="fr-FR" sz="1000" u="none" strike="noStrike" dirty="0">
                          <a:effectLst/>
                        </a:rPr>
                        <a:t>11343500.0</a:t>
                      </a:r>
                      <a:endParaRPr lang="fr-FR" sz="1600" b="0" i="0" u="none" strike="noStrike" dirty="0">
                        <a:effectLst/>
                        <a:latin typeface="Arial" panose="020B0604020202020204" pitchFamily="34" charset="0"/>
                      </a:endParaRPr>
                    </a:p>
                  </a:txBody>
                  <a:tcPr marL="5650" marR="5650" marT="5650" marB="0" anchor="b"/>
                </a:tc>
                <a:extLst>
                  <a:ext uri="{0D108BD9-81ED-4DB2-BD59-A6C34878D82A}">
                    <a16:rowId xmlns:a16="http://schemas.microsoft.com/office/drawing/2014/main" val="1680730912"/>
                  </a:ext>
                </a:extLst>
              </a:tr>
            </a:tbl>
          </a:graphicData>
        </a:graphic>
      </p:graphicFrame>
      <p:sp>
        <p:nvSpPr>
          <p:cNvPr id="7" name="ZoneTexte 6">
            <a:extLst>
              <a:ext uri="{FF2B5EF4-FFF2-40B4-BE49-F238E27FC236}">
                <a16:creationId xmlns:a16="http://schemas.microsoft.com/office/drawing/2014/main" id="{E74043C3-A90D-483C-95AF-C68E958FCBBE}"/>
              </a:ext>
            </a:extLst>
          </p:cNvPr>
          <p:cNvSpPr txBox="1"/>
          <p:nvPr/>
        </p:nvSpPr>
        <p:spPr>
          <a:xfrm>
            <a:off x="10229992" y="5682406"/>
            <a:ext cx="1281120" cy="338554"/>
          </a:xfrm>
          <a:prstGeom prst="rect">
            <a:avLst/>
          </a:prstGeom>
          <a:noFill/>
        </p:spPr>
        <p:txBody>
          <a:bodyPr wrap="none" rtlCol="0">
            <a:spAutoFit/>
          </a:bodyPr>
          <a:lstStyle/>
          <a:p>
            <a:r>
              <a:rPr lang="en-US" sz="1600" dirty="0">
                <a:latin typeface="+mj-lt"/>
                <a:hlinkClick r:id="rId4"/>
              </a:rPr>
              <a:t>[Data Source]</a:t>
            </a:r>
            <a:endParaRPr lang="en-US" sz="1200" dirty="0">
              <a:latin typeface="+mj-lt"/>
            </a:endParaRPr>
          </a:p>
        </p:txBody>
      </p:sp>
      <p:pic>
        <p:nvPicPr>
          <p:cNvPr id="1026" name="Picture 2" descr="Image result for netflix">
            <a:extLst>
              <a:ext uri="{FF2B5EF4-FFF2-40B4-BE49-F238E27FC236}">
                <a16:creationId xmlns:a16="http://schemas.microsoft.com/office/drawing/2014/main" id="{034E21A8-F506-4A18-A89B-3984FA7A5A8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19531" y1="56641" x2="19531" y2="56641"/>
                        <a14:foregroundMark x1="28125" y1="50586" x2="28125" y2="50586"/>
                        <a14:foregroundMark x1="40820" y1="44336" x2="40820" y2="44336"/>
                        <a14:foregroundMark x1="50391" y1="50195" x2="50391" y2="50195"/>
                        <a14:foregroundMark x1="62109" y1="57617" x2="62109" y2="57617"/>
                        <a14:foregroundMark x1="73828" y1="56055" x2="73828" y2="56055"/>
                        <a14:foregroundMark x1="82813" y1="51172" x2="82813" y2="51172"/>
                        <a14:backgroundMark x1="51758" y1="20117" x2="51758" y2="20117"/>
                      </a14:backgroundRemoval>
                    </a14:imgEffect>
                  </a14:imgLayer>
                </a14:imgProps>
              </a:ext>
              <a:ext uri="{28A0092B-C50C-407E-A947-70E740481C1C}">
                <a14:useLocalDpi xmlns:a14="http://schemas.microsoft.com/office/drawing/2010/main" val="0"/>
              </a:ext>
            </a:extLst>
          </a:blip>
          <a:srcRect/>
          <a:stretch>
            <a:fillRect/>
          </a:stretch>
        </p:blipFill>
        <p:spPr bwMode="auto">
          <a:xfrm>
            <a:off x="7414803" y="48973"/>
            <a:ext cx="3645496" cy="3645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9432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accent5">
                <a:shade val="45000"/>
                <a:satMod val="135000"/>
              </a:schemeClr>
              <a:prstClr val="white"/>
            </a:duotone>
          </a:blip>
          <a:srcRect/>
          <a:stretch>
            <a:fillRect/>
          </a:stretch>
        </a:blipFill>
        <a:effectLst/>
      </p:bgPr>
    </p:bg>
    <p:spTree>
      <p:nvGrpSpPr>
        <p:cNvPr id="1" name=""/>
        <p:cNvGrpSpPr/>
        <p:nvPr/>
      </p:nvGrpSpPr>
      <p:grpSpPr>
        <a:xfrm>
          <a:off x="0" y="0"/>
          <a:ext cx="0" cy="0"/>
          <a:chOff x="0" y="0"/>
          <a:chExt cx="0" cy="0"/>
        </a:xfrm>
      </p:grpSpPr>
      <p:sp>
        <p:nvSpPr>
          <p:cNvPr id="85" name="Road Map"/>
          <p:cNvSpPr txBox="1">
            <a:spLocks noGrp="1"/>
          </p:cNvSpPr>
          <p:nvPr>
            <p:ph type="title" idx="4294967295"/>
          </p:nvPr>
        </p:nvSpPr>
        <p:spPr>
          <a:xfrm>
            <a:off x="899899" y="472551"/>
            <a:ext cx="4025900" cy="831851"/>
          </a:xfrm>
          <a:prstGeom prst="rect">
            <a:avLst/>
          </a:prstGeom>
        </p:spPr>
        <p:txBody>
          <a:bodyPr>
            <a:normAutofit/>
          </a:bodyPr>
          <a:lstStyle/>
          <a:p>
            <a:r>
              <a:rPr dirty="0"/>
              <a:t>Road Map</a:t>
            </a:r>
          </a:p>
        </p:txBody>
      </p:sp>
      <p:sp>
        <p:nvSpPr>
          <p:cNvPr id="86" name="Rectangle"/>
          <p:cNvSpPr/>
          <p:nvPr/>
        </p:nvSpPr>
        <p:spPr>
          <a:xfrm>
            <a:off x="492919" y="1689100"/>
            <a:ext cx="3652044" cy="995363"/>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87" name="Rectangle"/>
          <p:cNvSpPr/>
          <p:nvPr/>
        </p:nvSpPr>
        <p:spPr>
          <a:xfrm>
            <a:off x="484981" y="2840831"/>
            <a:ext cx="3659982" cy="1878807"/>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88" name="Rectangle"/>
          <p:cNvSpPr/>
          <p:nvPr/>
        </p:nvSpPr>
        <p:spPr>
          <a:xfrm>
            <a:off x="477044" y="4906963"/>
            <a:ext cx="3659982" cy="1776413"/>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89" name="Rectangle"/>
          <p:cNvSpPr/>
          <p:nvPr/>
        </p:nvSpPr>
        <p:spPr>
          <a:xfrm>
            <a:off x="4273946" y="1851602"/>
            <a:ext cx="3644107" cy="679353"/>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0" name="Rectangle"/>
          <p:cNvSpPr/>
          <p:nvPr/>
        </p:nvSpPr>
        <p:spPr>
          <a:xfrm>
            <a:off x="4273153" y="163884"/>
            <a:ext cx="3644107" cy="1652848"/>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1" name="Rectangle"/>
          <p:cNvSpPr/>
          <p:nvPr/>
        </p:nvSpPr>
        <p:spPr>
          <a:xfrm>
            <a:off x="8054181" y="3937794"/>
            <a:ext cx="3659982" cy="2733676"/>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2" name="Rectangle"/>
          <p:cNvSpPr/>
          <p:nvPr/>
        </p:nvSpPr>
        <p:spPr>
          <a:xfrm>
            <a:off x="8062119" y="168275"/>
            <a:ext cx="3644107" cy="3609975"/>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3" name="Rectangle"/>
          <p:cNvSpPr/>
          <p:nvPr/>
        </p:nvSpPr>
        <p:spPr>
          <a:xfrm>
            <a:off x="4248546" y="3505249"/>
            <a:ext cx="3659982" cy="1782770"/>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4" name="Rectangle"/>
          <p:cNvSpPr/>
          <p:nvPr/>
        </p:nvSpPr>
        <p:spPr>
          <a:xfrm>
            <a:off x="4277519" y="5474721"/>
            <a:ext cx="3644107" cy="1205480"/>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5" name="Rectangle"/>
          <p:cNvSpPr/>
          <p:nvPr/>
        </p:nvSpPr>
        <p:spPr>
          <a:xfrm>
            <a:off x="4267597" y="2591423"/>
            <a:ext cx="3644107" cy="835544"/>
          </a:xfrm>
          <a:prstGeom prst="rect">
            <a:avLst/>
          </a:prstGeom>
          <a:ln w="12700">
            <a:solidFill>
              <a:srgbClr val="66635F"/>
            </a:solidFill>
          </a:ln>
        </p:spPr>
        <p:txBody>
          <a:bodyPr lIns="25400" tIns="25400" rIns="25400" bIns="25400" anchor="ctr"/>
          <a:lstStyle/>
          <a:p>
            <a:pPr algn="ctr" defTabSz="457200">
              <a:defRPr sz="4400">
                <a:solidFill>
                  <a:srgbClr val="414141"/>
                </a:solidFill>
              </a:defRPr>
            </a:pPr>
            <a:endParaRPr sz="2200">
              <a:latin typeface="+mj-lt"/>
            </a:endParaRPr>
          </a:p>
        </p:txBody>
      </p:sp>
      <p:sp>
        <p:nvSpPr>
          <p:cNvPr id="96" name="Business question…"/>
          <p:cNvSpPr txBox="1"/>
          <p:nvPr/>
        </p:nvSpPr>
        <p:spPr>
          <a:xfrm>
            <a:off x="513952" y="1485049"/>
            <a:ext cx="3618707" cy="7668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ctr" defTabSz="457200">
              <a:lnSpc>
                <a:spcPct val="250000"/>
              </a:lnSpc>
              <a:defRPr sz="1800" b="1">
                <a:solidFill>
                  <a:srgbClr val="414141"/>
                </a:solidFill>
              </a:defRPr>
            </a:pPr>
            <a:r>
              <a:rPr sz="900" dirty="0">
                <a:latin typeface="+mj-lt"/>
              </a:rPr>
              <a:t>Business question</a:t>
            </a:r>
          </a:p>
        </p:txBody>
      </p:sp>
      <p:sp>
        <p:nvSpPr>
          <p:cNvPr id="97" name="Context…"/>
          <p:cNvSpPr txBox="1"/>
          <p:nvPr/>
        </p:nvSpPr>
        <p:spPr>
          <a:xfrm>
            <a:off x="499269" y="2911115"/>
            <a:ext cx="3645694"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Context</a:t>
            </a:r>
          </a:p>
        </p:txBody>
      </p:sp>
      <p:sp>
        <p:nvSpPr>
          <p:cNvPr id="98" name="Stakeholders…"/>
          <p:cNvSpPr txBox="1"/>
          <p:nvPr/>
        </p:nvSpPr>
        <p:spPr>
          <a:xfrm>
            <a:off x="492919" y="5040666"/>
            <a:ext cx="3639740"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Stakeholders</a:t>
            </a:r>
          </a:p>
        </p:txBody>
      </p:sp>
      <p:sp>
        <p:nvSpPr>
          <p:cNvPr id="99" name="Methodology…"/>
          <p:cNvSpPr txBox="1"/>
          <p:nvPr/>
        </p:nvSpPr>
        <p:spPr>
          <a:xfrm>
            <a:off x="4281883" y="1694671"/>
            <a:ext cx="3652044" cy="53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Methodology</a:t>
            </a:r>
          </a:p>
          <a:p>
            <a:pPr algn="ctr" defTabSz="457200">
              <a:defRPr sz="1800" b="1">
                <a:solidFill>
                  <a:srgbClr val="414141"/>
                </a:solidFill>
              </a:defRPr>
            </a:pPr>
            <a:endParaRPr sz="900" dirty="0">
              <a:latin typeface="+mj-lt"/>
            </a:endParaRPr>
          </a:p>
        </p:txBody>
      </p:sp>
      <p:sp>
        <p:nvSpPr>
          <p:cNvPr id="100" name="Data…"/>
          <p:cNvSpPr txBox="1"/>
          <p:nvPr/>
        </p:nvSpPr>
        <p:spPr>
          <a:xfrm>
            <a:off x="4308872" y="2520082"/>
            <a:ext cx="3585368"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Data</a:t>
            </a:r>
          </a:p>
        </p:txBody>
      </p:sp>
      <p:sp>
        <p:nvSpPr>
          <p:cNvPr id="101" name="Intuition -&gt; Hypotheses…"/>
          <p:cNvSpPr txBox="1"/>
          <p:nvPr/>
        </p:nvSpPr>
        <p:spPr>
          <a:xfrm>
            <a:off x="4226718" y="3599647"/>
            <a:ext cx="3644107" cy="6052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ctr" defTabSz="457200">
              <a:defRPr sz="1800" b="1">
                <a:solidFill>
                  <a:srgbClr val="414141"/>
                </a:solidFill>
              </a:defRPr>
            </a:pPr>
            <a:r>
              <a:rPr sz="900" dirty="0">
                <a:latin typeface="+mj-lt"/>
              </a:rPr>
              <a:t>Intuition -&gt; </a:t>
            </a:r>
            <a:r>
              <a:rPr sz="900" dirty="0" err="1">
                <a:latin typeface="+mj-lt"/>
              </a:rPr>
              <a:t>Hypoth</a:t>
            </a:r>
            <a:r>
              <a:rPr lang="fr-FR" sz="900" dirty="0">
                <a:latin typeface="+mj-lt"/>
              </a:rPr>
              <a:t>e</a:t>
            </a:r>
            <a:r>
              <a:rPr sz="900" dirty="0">
                <a:latin typeface="+mj-lt"/>
              </a:rPr>
              <a:t>s</a:t>
            </a:r>
            <a:r>
              <a:rPr lang="fr-FR" sz="900" dirty="0">
                <a:latin typeface="+mj-lt"/>
              </a:rPr>
              <a:t>i</a:t>
            </a:r>
            <a:r>
              <a:rPr sz="900" dirty="0">
                <a:latin typeface="+mj-lt"/>
              </a:rPr>
              <a:t>s</a:t>
            </a:r>
            <a:endParaRPr lang="fr-FR" sz="900" dirty="0">
              <a:latin typeface="+mj-lt"/>
            </a:endParaRPr>
          </a:p>
          <a:p>
            <a:pPr algn="ctr" defTabSz="457200">
              <a:defRPr sz="1800" b="1">
                <a:solidFill>
                  <a:srgbClr val="414141"/>
                </a:solidFill>
              </a:defRPr>
            </a:pPr>
            <a:endParaRPr lang="fr-FR" sz="900" dirty="0">
              <a:latin typeface="+mj-lt"/>
            </a:endParaRPr>
          </a:p>
          <a:p>
            <a:pPr algn="ctr" defTabSz="457200">
              <a:defRPr sz="1800" b="1">
                <a:solidFill>
                  <a:srgbClr val="414141"/>
                </a:solidFill>
              </a:defRPr>
            </a:pPr>
            <a:endParaRPr sz="900" dirty="0">
              <a:latin typeface="+mj-lt"/>
            </a:endParaRPr>
          </a:p>
          <a:p>
            <a:pPr algn="ctr" defTabSz="457200">
              <a:defRPr sz="1800" b="1">
                <a:solidFill>
                  <a:srgbClr val="414141"/>
                </a:solidFill>
              </a:defRPr>
            </a:pPr>
            <a:endParaRPr sz="900" dirty="0">
              <a:latin typeface="+mj-lt"/>
            </a:endParaRPr>
          </a:p>
        </p:txBody>
      </p:sp>
      <p:sp>
        <p:nvSpPr>
          <p:cNvPr id="102" name="Analysis goals…"/>
          <p:cNvSpPr txBox="1"/>
          <p:nvPr/>
        </p:nvSpPr>
        <p:spPr>
          <a:xfrm>
            <a:off x="4258469" y="5472432"/>
            <a:ext cx="3643313" cy="53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Analysis goals</a:t>
            </a:r>
          </a:p>
          <a:p>
            <a:pPr algn="ctr" defTabSz="457200">
              <a:defRPr sz="1800" b="1">
                <a:solidFill>
                  <a:srgbClr val="414141"/>
                </a:solidFill>
              </a:defRPr>
            </a:pPr>
            <a:endParaRPr lang="fr-FR" sz="900" dirty="0">
              <a:latin typeface="+mj-lt"/>
            </a:endParaRPr>
          </a:p>
        </p:txBody>
      </p:sp>
      <p:sp>
        <p:nvSpPr>
          <p:cNvPr id="103" name="Cleaning data…"/>
          <p:cNvSpPr txBox="1"/>
          <p:nvPr/>
        </p:nvSpPr>
        <p:spPr>
          <a:xfrm>
            <a:off x="4250928" y="125520"/>
            <a:ext cx="3644106"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ctr" defTabSz="457200">
              <a:lnSpc>
                <a:spcPct val="250000"/>
              </a:lnSpc>
              <a:defRPr sz="1800" b="1">
                <a:solidFill>
                  <a:srgbClr val="414141"/>
                </a:solidFill>
              </a:defRPr>
            </a:pPr>
            <a:r>
              <a:rPr sz="900" dirty="0">
                <a:latin typeface="+mj-lt"/>
              </a:rPr>
              <a:t>Cleaning data</a:t>
            </a:r>
          </a:p>
        </p:txBody>
      </p:sp>
      <p:sp>
        <p:nvSpPr>
          <p:cNvPr id="104" name="Findings -&gt; Insights…"/>
          <p:cNvSpPr txBox="1"/>
          <p:nvPr/>
        </p:nvSpPr>
        <p:spPr>
          <a:xfrm>
            <a:off x="8045450" y="227145"/>
            <a:ext cx="3585369"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ctr" defTabSz="457200">
              <a:lnSpc>
                <a:spcPct val="250000"/>
              </a:lnSpc>
              <a:defRPr sz="1800" b="1">
                <a:solidFill>
                  <a:srgbClr val="414141"/>
                </a:solidFill>
              </a:defRPr>
            </a:pPr>
            <a:r>
              <a:rPr sz="900" dirty="0">
                <a:latin typeface="+mj-lt"/>
              </a:rPr>
              <a:t>Findings -&gt; Insights</a:t>
            </a:r>
            <a:endParaRPr lang="fr-FR" sz="900" dirty="0">
              <a:latin typeface="+mj-lt"/>
            </a:endParaRPr>
          </a:p>
        </p:txBody>
      </p:sp>
      <p:sp>
        <p:nvSpPr>
          <p:cNvPr id="105" name="Recommendations…"/>
          <p:cNvSpPr txBox="1"/>
          <p:nvPr/>
        </p:nvSpPr>
        <p:spPr>
          <a:xfrm>
            <a:off x="8174434" y="4055194"/>
            <a:ext cx="3585369" cy="341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ctr" defTabSz="457200">
              <a:lnSpc>
                <a:spcPct val="250000"/>
              </a:lnSpc>
              <a:defRPr sz="1800" b="1">
                <a:solidFill>
                  <a:srgbClr val="414141"/>
                </a:solidFill>
              </a:defRPr>
            </a:pPr>
            <a:r>
              <a:rPr sz="900" dirty="0">
                <a:latin typeface="+mj-lt"/>
              </a:rPr>
              <a:t>Recommendations</a:t>
            </a:r>
            <a:endParaRPr lang="fr-FR" sz="900" dirty="0">
              <a:latin typeface="+mj-lt"/>
            </a:endParaRPr>
          </a:p>
        </p:txBody>
      </p:sp>
      <p:sp>
        <p:nvSpPr>
          <p:cNvPr id="106" name="Ligne"/>
          <p:cNvSpPr/>
          <p:nvPr/>
        </p:nvSpPr>
        <p:spPr>
          <a:xfrm>
            <a:off x="477838" y="1377156"/>
            <a:ext cx="3637757" cy="1"/>
          </a:xfrm>
          <a:prstGeom prst="line">
            <a:avLst/>
          </a:prstGeom>
          <a:ln/>
        </p:spPr>
        <p:style>
          <a:lnRef idx="1">
            <a:schemeClr val="dk1"/>
          </a:lnRef>
          <a:fillRef idx="0">
            <a:schemeClr val="dk1"/>
          </a:fillRef>
          <a:effectRef idx="0">
            <a:schemeClr val="dk1"/>
          </a:effectRef>
          <a:fontRef idx="minor">
            <a:schemeClr val="tx1"/>
          </a:fontRef>
        </p:style>
        <p:txBody>
          <a:bodyPr lIns="22860" rIns="22860"/>
          <a:lstStyle/>
          <a:p>
            <a:pPr>
              <a:defRPr>
                <a:solidFill>
                  <a:srgbClr val="414141"/>
                </a:solidFill>
              </a:defRPr>
            </a:pPr>
            <a:endParaRPr sz="900">
              <a:latin typeface="+mj-lt"/>
            </a:endParaRPr>
          </a:p>
        </p:txBody>
      </p:sp>
      <p:sp>
        <p:nvSpPr>
          <p:cNvPr id="107" name="Ligne"/>
          <p:cNvSpPr/>
          <p:nvPr/>
        </p:nvSpPr>
        <p:spPr>
          <a:xfrm>
            <a:off x="477838" y="404813"/>
            <a:ext cx="3637757" cy="0"/>
          </a:xfrm>
          <a:prstGeom prst="line">
            <a:avLst/>
          </a:prstGeom>
          <a:ln/>
        </p:spPr>
        <p:style>
          <a:lnRef idx="1">
            <a:schemeClr val="dk1"/>
          </a:lnRef>
          <a:fillRef idx="0">
            <a:schemeClr val="dk1"/>
          </a:fillRef>
          <a:effectRef idx="0">
            <a:schemeClr val="dk1"/>
          </a:effectRef>
          <a:fontRef idx="minor">
            <a:schemeClr val="tx1"/>
          </a:fontRef>
        </p:style>
        <p:txBody>
          <a:bodyPr lIns="22860" rIns="22860"/>
          <a:lstStyle/>
          <a:p>
            <a:pPr>
              <a:defRPr>
                <a:solidFill>
                  <a:srgbClr val="414141"/>
                </a:solidFill>
              </a:defRPr>
            </a:pPr>
            <a:endParaRPr sz="900">
              <a:latin typeface="+mj-lt"/>
            </a:endParaRPr>
          </a:p>
        </p:txBody>
      </p:sp>
      <p:pic>
        <p:nvPicPr>
          <p:cNvPr id="108" name="Une image contenant flècheDescription générée automatiquement" descr="Une image contenant flècheDescription générée automatiquement"/>
          <p:cNvPicPr>
            <a:picLocks noChangeAspect="1"/>
          </p:cNvPicPr>
          <p:nvPr/>
        </p:nvPicPr>
        <p:blipFill>
          <a:blip r:embed="rId3"/>
          <a:stretch>
            <a:fillRect/>
          </a:stretch>
        </p:blipFill>
        <p:spPr>
          <a:xfrm>
            <a:off x="4137025" y="5922963"/>
            <a:ext cx="153194" cy="191294"/>
          </a:xfrm>
          <a:prstGeom prst="rect">
            <a:avLst/>
          </a:prstGeom>
          <a:ln w="12700">
            <a:miter lim="400000"/>
          </a:ln>
        </p:spPr>
      </p:pic>
      <p:pic>
        <p:nvPicPr>
          <p:cNvPr id="109" name="Une image contenant flècheDescription générée automatiquement" descr="Une image contenant flècheDescription générée automatiquement"/>
          <p:cNvPicPr>
            <a:picLocks noChangeAspect="1"/>
          </p:cNvPicPr>
          <p:nvPr/>
        </p:nvPicPr>
        <p:blipFill>
          <a:blip r:embed="rId4"/>
          <a:stretch>
            <a:fillRect/>
          </a:stretch>
        </p:blipFill>
        <p:spPr>
          <a:xfrm rot="10800000">
            <a:off x="9769475" y="3788060"/>
            <a:ext cx="197644" cy="144971"/>
          </a:xfrm>
          <a:prstGeom prst="rect">
            <a:avLst/>
          </a:prstGeom>
          <a:ln w="12700">
            <a:miter lim="400000"/>
          </a:ln>
        </p:spPr>
      </p:pic>
      <p:pic>
        <p:nvPicPr>
          <p:cNvPr id="110" name="Une image contenant flècheDescription générée automatiquement" descr="Une image contenant flècheDescription générée automatiquement"/>
          <p:cNvPicPr>
            <a:picLocks noChangeAspect="1"/>
          </p:cNvPicPr>
          <p:nvPr/>
        </p:nvPicPr>
        <p:blipFill>
          <a:blip r:embed="rId5"/>
          <a:stretch>
            <a:fillRect/>
          </a:stretch>
        </p:blipFill>
        <p:spPr>
          <a:xfrm rot="10800000">
            <a:off x="5941615" y="5313338"/>
            <a:ext cx="184151" cy="127000"/>
          </a:xfrm>
          <a:prstGeom prst="rect">
            <a:avLst/>
          </a:prstGeom>
          <a:ln w="12700">
            <a:miter lim="400000"/>
          </a:ln>
        </p:spPr>
      </p:pic>
      <p:pic>
        <p:nvPicPr>
          <p:cNvPr id="111" name="Une image contenant flècheDescription générée automatiquement" descr="Une image contenant flècheDescription générée automatiquement"/>
          <p:cNvPicPr>
            <a:picLocks noChangeAspect="1"/>
          </p:cNvPicPr>
          <p:nvPr/>
        </p:nvPicPr>
        <p:blipFill>
          <a:blip r:embed="rId6"/>
          <a:stretch>
            <a:fillRect/>
          </a:stretch>
        </p:blipFill>
        <p:spPr>
          <a:xfrm>
            <a:off x="2220119" y="2683669"/>
            <a:ext cx="197644" cy="159544"/>
          </a:xfrm>
          <a:prstGeom prst="rect">
            <a:avLst/>
          </a:prstGeom>
          <a:ln w="12700">
            <a:miter lim="400000"/>
          </a:ln>
        </p:spPr>
      </p:pic>
      <p:pic>
        <p:nvPicPr>
          <p:cNvPr id="112" name="Une image contenant flècheDescription générée automatiquement" descr="Une image contenant flècheDescription générée automatiquement"/>
          <p:cNvPicPr>
            <a:picLocks noChangeAspect="1"/>
          </p:cNvPicPr>
          <p:nvPr/>
        </p:nvPicPr>
        <p:blipFill>
          <a:blip r:embed="rId3"/>
          <a:stretch>
            <a:fillRect/>
          </a:stretch>
        </p:blipFill>
        <p:spPr>
          <a:xfrm>
            <a:off x="7896225" y="584994"/>
            <a:ext cx="153194" cy="190501"/>
          </a:xfrm>
          <a:prstGeom prst="rect">
            <a:avLst/>
          </a:prstGeom>
          <a:ln w="12700">
            <a:miter lim="400000"/>
          </a:ln>
        </p:spPr>
      </p:pic>
      <p:sp>
        <p:nvSpPr>
          <p:cNvPr id="2" name="Context…">
            <a:extLst>
              <a:ext uri="{FF2B5EF4-FFF2-40B4-BE49-F238E27FC236}">
                <a16:creationId xmlns:a16="http://schemas.microsoft.com/office/drawing/2014/main" id="{33B37993-581F-4DF5-A327-8D2E429EB6D6}"/>
              </a:ext>
            </a:extLst>
          </p:cNvPr>
          <p:cNvSpPr txBox="1"/>
          <p:nvPr/>
        </p:nvSpPr>
        <p:spPr>
          <a:xfrm>
            <a:off x="4277518" y="3777239"/>
            <a:ext cx="3602038" cy="1477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ctr">
              <a:lnSpc>
                <a:spcPct val="107000"/>
              </a:lnSpc>
              <a:spcAft>
                <a:spcPts val="400"/>
              </a:spcAft>
            </a:pPr>
            <a:r>
              <a:rPr lang="en-US" sz="1200" dirty="0">
                <a:latin typeface="+mj-lt"/>
                <a:ea typeface="Calibri" panose="020F0502020204030204" pitchFamily="34" charset="0"/>
                <a:cs typeface="Times New Roman" panose="02020603050405020304" pitchFamily="18" charset="0"/>
              </a:rPr>
              <a:t>The problem with stock prices is that the simple use of historical data can only predict future prices with little certainty. Indeed, the stock market is very dependent on many external factors that will affect stock market </a:t>
            </a:r>
            <a:r>
              <a:rPr lang="en-US" sz="1200" dirty="0" err="1">
                <a:latin typeface="+mj-lt"/>
                <a:ea typeface="Calibri" panose="020F0502020204030204" pitchFamily="34" charset="0"/>
                <a:cs typeface="Times New Roman" panose="02020603050405020304" pitchFamily="18" charset="0"/>
              </a:rPr>
              <a:t>behaviour</a:t>
            </a:r>
            <a:r>
              <a:rPr lang="en-US" sz="1200" dirty="0">
                <a:latin typeface="+mj-lt"/>
                <a:ea typeface="Calibri" panose="020F0502020204030204" pitchFamily="34" charset="0"/>
                <a:cs typeface="Times New Roman" panose="02020603050405020304" pitchFamily="18" charset="0"/>
              </a:rPr>
              <a:t>.</a:t>
            </a:r>
          </a:p>
          <a:p>
            <a:pPr algn="ctr">
              <a:lnSpc>
                <a:spcPct val="107000"/>
              </a:lnSpc>
              <a:spcAft>
                <a:spcPts val="400"/>
              </a:spcAft>
            </a:pPr>
            <a:r>
              <a:rPr lang="en-US" sz="1200" dirty="0">
                <a:latin typeface="+mj-lt"/>
                <a:ea typeface="Calibri" panose="020F0502020204030204" pitchFamily="34" charset="0"/>
                <a:cs typeface="Times New Roman" panose="02020603050405020304" pitchFamily="18" charset="0"/>
              </a:rPr>
              <a:t>Therefore, it is very likely that our model is not perfect and that we still have a lot to learn from historical data.</a:t>
            </a:r>
            <a:endParaRPr lang="fr-FR" sz="1200" dirty="0">
              <a:latin typeface="+mj-lt"/>
              <a:ea typeface="Calibri" panose="020F0502020204030204" pitchFamily="34" charset="0"/>
              <a:cs typeface="Times New Roman" panose="02020603050405020304" pitchFamily="18" charset="0"/>
            </a:endParaRPr>
          </a:p>
        </p:txBody>
      </p:sp>
      <p:sp>
        <p:nvSpPr>
          <p:cNvPr id="3" name="ZoneTexte 2">
            <a:extLst>
              <a:ext uri="{FF2B5EF4-FFF2-40B4-BE49-F238E27FC236}">
                <a16:creationId xmlns:a16="http://schemas.microsoft.com/office/drawing/2014/main" id="{282A9C34-608F-48FC-BF77-0193F7AA3191}"/>
              </a:ext>
            </a:extLst>
          </p:cNvPr>
          <p:cNvSpPr txBox="1"/>
          <p:nvPr/>
        </p:nvSpPr>
        <p:spPr>
          <a:xfrm>
            <a:off x="8113712" y="913058"/>
            <a:ext cx="3517107" cy="2308324"/>
          </a:xfrm>
          <a:prstGeom prst="rect">
            <a:avLst/>
          </a:prstGeom>
          <a:noFill/>
        </p:spPr>
        <p:txBody>
          <a:bodyPr wrap="square" rtlCol="0">
            <a:spAutoFit/>
          </a:bodyPr>
          <a:lstStyle/>
          <a:p>
            <a:pPr algn="ctr"/>
            <a:r>
              <a:rPr lang="en-US" sz="1200" dirty="0">
                <a:latin typeface="+mj-lt"/>
              </a:rPr>
              <a:t>After training and validating the model, we passed the data from the testing set through the Recurrent Neural Network to provide an unbiased evaluation of the final model.</a:t>
            </a:r>
          </a:p>
          <a:p>
            <a:pPr algn="ctr"/>
            <a:r>
              <a:rPr lang="en-US" sz="1200" dirty="0">
                <a:latin typeface="+mj-lt"/>
              </a:rPr>
              <a:t>We obtained a 0.59 accuracy score on predicting correctly if the value of the stock would increase or decrease during the day. </a:t>
            </a:r>
          </a:p>
          <a:p>
            <a:endParaRPr lang="en-US" sz="1200" dirty="0">
              <a:latin typeface="+mj-lt"/>
            </a:endParaRPr>
          </a:p>
          <a:p>
            <a:pPr algn="ctr"/>
            <a:r>
              <a:rPr lang="en-US" sz="1200" dirty="0">
                <a:latin typeface="+mj-lt"/>
              </a:rPr>
              <a:t>That accuracy score can be considered as rather good considering that the fluctuation of stock prices depends on many other factors than the previous values it has reached. </a:t>
            </a:r>
          </a:p>
        </p:txBody>
      </p:sp>
      <p:sp>
        <p:nvSpPr>
          <p:cNvPr id="32" name="ZoneTexte 31">
            <a:extLst>
              <a:ext uri="{FF2B5EF4-FFF2-40B4-BE49-F238E27FC236}">
                <a16:creationId xmlns:a16="http://schemas.microsoft.com/office/drawing/2014/main" id="{6D1F2D14-0D07-4690-8D5D-408701D7E01B}"/>
              </a:ext>
            </a:extLst>
          </p:cNvPr>
          <p:cNvSpPr txBox="1"/>
          <p:nvPr/>
        </p:nvSpPr>
        <p:spPr>
          <a:xfrm>
            <a:off x="8113712" y="4633615"/>
            <a:ext cx="3517107" cy="1754326"/>
          </a:xfrm>
          <a:prstGeom prst="rect">
            <a:avLst/>
          </a:prstGeom>
          <a:noFill/>
        </p:spPr>
        <p:txBody>
          <a:bodyPr wrap="square" rtlCol="0">
            <a:spAutoFit/>
          </a:bodyPr>
          <a:lstStyle/>
          <a:p>
            <a:pPr algn="ctr"/>
            <a:r>
              <a:rPr lang="en-US" sz="1200" dirty="0">
                <a:latin typeface="+mj-lt"/>
              </a:rPr>
              <a:t>The predictions resulting from this model should be considered with caution, as considering only historical data for stock market values presents some bias. </a:t>
            </a:r>
          </a:p>
          <a:p>
            <a:endParaRPr lang="en-US" sz="1200" dirty="0">
              <a:latin typeface="+mj-lt"/>
            </a:endParaRPr>
          </a:p>
          <a:p>
            <a:pPr algn="ctr"/>
            <a:r>
              <a:rPr lang="en-US" sz="1200" dirty="0">
                <a:latin typeface="+mj-lt"/>
              </a:rPr>
              <a:t>In this model we are not able to foresee other factor that could have influence on the stock prices, such as a company performance, or a change in the economic climate.</a:t>
            </a:r>
          </a:p>
          <a:p>
            <a:endParaRPr lang="en-US" sz="1200" dirty="0">
              <a:latin typeface="+mj-lt"/>
            </a:endParaRPr>
          </a:p>
        </p:txBody>
      </p:sp>
      <p:sp>
        <p:nvSpPr>
          <p:cNvPr id="4" name="ZoneTexte 3">
            <a:extLst>
              <a:ext uri="{FF2B5EF4-FFF2-40B4-BE49-F238E27FC236}">
                <a16:creationId xmlns:a16="http://schemas.microsoft.com/office/drawing/2014/main" id="{26F15861-A21E-49E6-B517-2605ADAB2BA0}"/>
              </a:ext>
            </a:extLst>
          </p:cNvPr>
          <p:cNvSpPr txBox="1"/>
          <p:nvPr/>
        </p:nvSpPr>
        <p:spPr>
          <a:xfrm>
            <a:off x="477044" y="2105914"/>
            <a:ext cx="3690145" cy="646331"/>
          </a:xfrm>
          <a:prstGeom prst="rect">
            <a:avLst/>
          </a:prstGeom>
          <a:noFill/>
        </p:spPr>
        <p:txBody>
          <a:bodyPr wrap="square" rtlCol="0">
            <a:spAutoFit/>
          </a:bodyPr>
          <a:lstStyle/>
          <a:p>
            <a:pPr algn="ctr"/>
            <a:r>
              <a:rPr lang="en-US" sz="1200" dirty="0">
                <a:latin typeface="+mj-lt"/>
              </a:rPr>
              <a:t>How to predict price changes on the New York stock exchange using deep learning and neural network ?</a:t>
            </a:r>
          </a:p>
          <a:p>
            <a:pPr algn="ctr"/>
            <a:endParaRPr lang="en-US" sz="1200" dirty="0"/>
          </a:p>
        </p:txBody>
      </p:sp>
      <p:sp>
        <p:nvSpPr>
          <p:cNvPr id="5" name="ZoneTexte 4">
            <a:extLst>
              <a:ext uri="{FF2B5EF4-FFF2-40B4-BE49-F238E27FC236}">
                <a16:creationId xmlns:a16="http://schemas.microsoft.com/office/drawing/2014/main" id="{8C30A42F-1DD7-413E-B63D-33D96F7703F2}"/>
              </a:ext>
            </a:extLst>
          </p:cNvPr>
          <p:cNvSpPr txBox="1"/>
          <p:nvPr/>
        </p:nvSpPr>
        <p:spPr>
          <a:xfrm>
            <a:off x="484981" y="3326097"/>
            <a:ext cx="3658393" cy="1169551"/>
          </a:xfrm>
          <a:prstGeom prst="rect">
            <a:avLst/>
          </a:prstGeom>
          <a:noFill/>
        </p:spPr>
        <p:txBody>
          <a:bodyPr wrap="square" rtlCol="0">
            <a:spAutoFit/>
          </a:bodyPr>
          <a:lstStyle/>
          <a:p>
            <a:pPr algn="ctr"/>
            <a:r>
              <a:rPr lang="en-GB" sz="1200" dirty="0">
                <a:latin typeface="+mj-lt"/>
              </a:rPr>
              <a:t>Today it is said that 30% of traffic on stocks is already generated by machines, but humans keep working on trading. Can it be fully automated ? It would be interesting to be capable of predict the stock prices using historical data, to know better the places to invest.</a:t>
            </a:r>
          </a:p>
          <a:p>
            <a:pPr algn="ctr"/>
            <a:endParaRPr lang="en-US" sz="1000" dirty="0"/>
          </a:p>
        </p:txBody>
      </p:sp>
      <p:sp>
        <p:nvSpPr>
          <p:cNvPr id="6" name="ZoneTexte 5">
            <a:extLst>
              <a:ext uri="{FF2B5EF4-FFF2-40B4-BE49-F238E27FC236}">
                <a16:creationId xmlns:a16="http://schemas.microsoft.com/office/drawing/2014/main" id="{BAEE9E13-D68F-475A-9475-A37BE6EA15D9}"/>
              </a:ext>
            </a:extLst>
          </p:cNvPr>
          <p:cNvSpPr txBox="1"/>
          <p:nvPr/>
        </p:nvSpPr>
        <p:spPr>
          <a:xfrm>
            <a:off x="499269" y="5467965"/>
            <a:ext cx="3644105" cy="2031325"/>
          </a:xfrm>
          <a:prstGeom prst="rect">
            <a:avLst/>
          </a:prstGeom>
          <a:noFill/>
        </p:spPr>
        <p:txBody>
          <a:bodyPr wrap="square" rtlCol="0">
            <a:spAutoFit/>
          </a:bodyPr>
          <a:lstStyle/>
          <a:p>
            <a:r>
              <a:rPr lang="en-US" sz="1200" dirty="0">
                <a:latin typeface="+mj-lt"/>
              </a:rPr>
              <a:t>People working in the financial world, traders, banks, companies, or even individuals who would like to invest in the stock market would be interested in a prediction model to confirm their intuitions. </a:t>
            </a:r>
          </a:p>
          <a:p>
            <a:endParaRPr lang="en-US" sz="1200" dirty="0"/>
          </a:p>
        </p:txBody>
      </p:sp>
      <p:sp>
        <p:nvSpPr>
          <p:cNvPr id="7" name="ZoneTexte 6">
            <a:extLst>
              <a:ext uri="{FF2B5EF4-FFF2-40B4-BE49-F238E27FC236}">
                <a16:creationId xmlns:a16="http://schemas.microsoft.com/office/drawing/2014/main" id="{FBF80CA6-9AEF-4AE2-A173-3332E4FED790}"/>
              </a:ext>
            </a:extLst>
          </p:cNvPr>
          <p:cNvSpPr txBox="1"/>
          <p:nvPr/>
        </p:nvSpPr>
        <p:spPr>
          <a:xfrm>
            <a:off x="4269978" y="5833943"/>
            <a:ext cx="3631804" cy="830997"/>
          </a:xfrm>
          <a:prstGeom prst="rect">
            <a:avLst/>
          </a:prstGeom>
          <a:noFill/>
        </p:spPr>
        <p:txBody>
          <a:bodyPr wrap="square" rtlCol="0">
            <a:spAutoFit/>
          </a:bodyPr>
          <a:lstStyle/>
          <a:p>
            <a:pPr algn="ctr"/>
            <a:r>
              <a:rPr lang="en-US" sz="1200" dirty="0">
                <a:latin typeface="+mj-lt"/>
              </a:rPr>
              <a:t>The aim of this project is to predict the share prices of companies listed on the New York Stock Exchange using Python and deep learning</a:t>
            </a:r>
          </a:p>
          <a:p>
            <a:endParaRPr lang="en-US" sz="1200" dirty="0"/>
          </a:p>
        </p:txBody>
      </p:sp>
      <p:sp>
        <p:nvSpPr>
          <p:cNvPr id="9" name="ZoneTexte 8">
            <a:extLst>
              <a:ext uri="{FF2B5EF4-FFF2-40B4-BE49-F238E27FC236}">
                <a16:creationId xmlns:a16="http://schemas.microsoft.com/office/drawing/2014/main" id="{6F4FAA8D-970B-4706-B551-C60229C770B2}"/>
              </a:ext>
            </a:extLst>
          </p:cNvPr>
          <p:cNvSpPr txBox="1"/>
          <p:nvPr/>
        </p:nvSpPr>
        <p:spPr>
          <a:xfrm>
            <a:off x="4256485" y="2076968"/>
            <a:ext cx="3730227" cy="646331"/>
          </a:xfrm>
          <a:prstGeom prst="rect">
            <a:avLst/>
          </a:prstGeom>
          <a:noFill/>
        </p:spPr>
        <p:txBody>
          <a:bodyPr wrap="square" rtlCol="0">
            <a:spAutoFit/>
          </a:bodyPr>
          <a:lstStyle/>
          <a:p>
            <a:pPr algn="ctr"/>
            <a:r>
              <a:rPr lang="en-US" sz="1200" dirty="0">
                <a:latin typeface="+mj-lt"/>
              </a:rPr>
              <a:t>We will use a Recurrent Neural Network to predict the future changes on stock prices. </a:t>
            </a:r>
          </a:p>
          <a:p>
            <a:pPr algn="ctr"/>
            <a:endParaRPr lang="en-US" sz="1200" dirty="0"/>
          </a:p>
        </p:txBody>
      </p:sp>
      <p:sp>
        <p:nvSpPr>
          <p:cNvPr id="40" name="ZoneTexte 39">
            <a:extLst>
              <a:ext uri="{FF2B5EF4-FFF2-40B4-BE49-F238E27FC236}">
                <a16:creationId xmlns:a16="http://schemas.microsoft.com/office/drawing/2014/main" id="{29311CA6-4E2B-7D48-9881-5E57FA6C952A}"/>
              </a:ext>
            </a:extLst>
          </p:cNvPr>
          <p:cNvSpPr txBox="1"/>
          <p:nvPr/>
        </p:nvSpPr>
        <p:spPr>
          <a:xfrm>
            <a:off x="4230886" y="450253"/>
            <a:ext cx="3730227" cy="1569660"/>
          </a:xfrm>
          <a:prstGeom prst="rect">
            <a:avLst/>
          </a:prstGeom>
          <a:noFill/>
        </p:spPr>
        <p:txBody>
          <a:bodyPr wrap="square" rtlCol="0">
            <a:spAutoFit/>
          </a:bodyPr>
          <a:lstStyle/>
          <a:p>
            <a:pPr algn="ctr"/>
            <a:r>
              <a:rPr lang="en-US" sz="1200" dirty="0">
                <a:latin typeface="+mj-lt"/>
              </a:rPr>
              <a:t>The data had already been cleaned. But to display dates on our plots we create a new column and change the format to datetime.</a:t>
            </a:r>
          </a:p>
          <a:p>
            <a:pPr algn="ctr"/>
            <a:r>
              <a:rPr lang="en-US" sz="1200" dirty="0">
                <a:latin typeface="+mj-lt"/>
              </a:rPr>
              <a:t>However, an important step in our model was to normalize it to range the price in an interval between 0 and 1. It is useful to compare different stocks but above all it allows the neural networks to function optimally.</a:t>
            </a:r>
          </a:p>
          <a:p>
            <a:pPr algn="ctr"/>
            <a:endParaRPr lang="en-US" sz="1200" dirty="0"/>
          </a:p>
        </p:txBody>
      </p:sp>
      <p:sp>
        <p:nvSpPr>
          <p:cNvPr id="41" name="ZoneTexte 40">
            <a:extLst>
              <a:ext uri="{FF2B5EF4-FFF2-40B4-BE49-F238E27FC236}">
                <a16:creationId xmlns:a16="http://schemas.microsoft.com/office/drawing/2014/main" id="{E1895CB8-B2C7-3C40-AF1F-970FC6DA7156}"/>
              </a:ext>
            </a:extLst>
          </p:cNvPr>
          <p:cNvSpPr txBox="1"/>
          <p:nvPr/>
        </p:nvSpPr>
        <p:spPr>
          <a:xfrm>
            <a:off x="4238427" y="2801581"/>
            <a:ext cx="3730227" cy="830997"/>
          </a:xfrm>
          <a:prstGeom prst="rect">
            <a:avLst/>
          </a:prstGeom>
          <a:noFill/>
        </p:spPr>
        <p:txBody>
          <a:bodyPr wrap="square" rtlCol="0">
            <a:spAutoFit/>
          </a:bodyPr>
          <a:lstStyle/>
          <a:p>
            <a:pPr algn="ctr"/>
            <a:r>
              <a:rPr lang="en-US" sz="1200" dirty="0">
                <a:latin typeface="+mj-lt"/>
              </a:rPr>
              <a:t>We obtained the data from </a:t>
            </a:r>
            <a:r>
              <a:rPr lang="fr-FR" sz="1200" dirty="0">
                <a:hlinkClick r:id="rId7">
                  <a:extLst>
                    <a:ext uri="{A12FA001-AC4F-418D-AE19-62706E023703}">
                      <ahyp:hlinkClr xmlns:ahyp="http://schemas.microsoft.com/office/drawing/2018/hyperlinkcolor" val="tx"/>
                    </a:ext>
                  </a:extLst>
                </a:hlinkClick>
              </a:rPr>
              <a:t>https://www.kaggle.com/dgawlik/nyse</a:t>
            </a:r>
            <a:r>
              <a:rPr lang="en-US" sz="1200" dirty="0">
                <a:latin typeface="+mj-lt"/>
              </a:rPr>
              <a:t>. It is composed of 140 stocks between 2010 and 2016</a:t>
            </a:r>
          </a:p>
          <a:p>
            <a:pPr algn="ctr"/>
            <a:endParaRPr lang="en-US" sz="1200" dirty="0"/>
          </a:p>
        </p:txBody>
      </p:sp>
    </p:spTree>
    <p:extLst>
      <p:ext uri="{BB962C8B-B14F-4D97-AF65-F5344CB8AC3E}">
        <p14:creationId xmlns:p14="http://schemas.microsoft.com/office/powerpoint/2010/main" val="3071215060"/>
      </p:ext>
    </p:extLst>
  </p:cSld>
  <p:clrMapOvr>
    <a:masterClrMapping/>
  </p:clrMapOvr>
  <p:transition spd="med"/>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1622</Words>
  <Application>Microsoft Office PowerPoint</Application>
  <PresentationFormat>Widescreen</PresentationFormat>
  <Paragraphs>271</Paragraphs>
  <Slides>15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Fira Sans Extra Condensed Medium</vt:lpstr>
      <vt:lpstr>Thème Office</vt:lpstr>
      <vt:lpstr>PowerPoint Presentation</vt:lpstr>
      <vt:lpstr>New York Stock Exchange Price Prediction </vt:lpstr>
      <vt:lpstr>New York Stock Exchange Price Prediction </vt:lpstr>
      <vt:lpstr>PowerPoint Presentation</vt:lpstr>
      <vt:lpstr>PowerPoint Presentation</vt:lpstr>
      <vt:lpstr>FINANCIAL APPLICATION</vt:lpstr>
      <vt:lpstr>FINANCIAL APPLICATION </vt:lpstr>
      <vt:lpstr>FINANCIAL APPLICATION </vt:lpstr>
      <vt:lpstr>Road Map</vt:lpstr>
      <vt:lpstr>FINANCIAL APPLICATION </vt:lpstr>
      <vt:lpstr>FINANCIAL APPLICATION </vt:lpstr>
      <vt:lpstr>FINANCIAL APPLICATION </vt:lpstr>
      <vt:lpstr>CONCLUSION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ERARD NICOLAS</dc:creator>
  <cp:lastModifiedBy>Alberto Monari</cp:lastModifiedBy>
  <cp:revision>27</cp:revision>
  <dcterms:created xsi:type="dcterms:W3CDTF">2021-02-14T09:26:06Z</dcterms:created>
  <dcterms:modified xsi:type="dcterms:W3CDTF">2021-02-15T14:20:53Z</dcterms:modified>
</cp:coreProperties>
</file>

<file path=docProps/thumbnail.jpeg>
</file>